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60" r:id="rId3"/>
    <p:sldId id="309" r:id="rId4"/>
    <p:sldId id="310" r:id="rId5"/>
    <p:sldId id="290" r:id="rId6"/>
    <p:sldId id="312" r:id="rId7"/>
    <p:sldId id="311" r:id="rId8"/>
    <p:sldId id="305" r:id="rId9"/>
    <p:sldId id="304" r:id="rId10"/>
    <p:sldId id="303" r:id="rId11"/>
    <p:sldId id="293" r:id="rId12"/>
    <p:sldId id="314" r:id="rId13"/>
    <p:sldId id="316" r:id="rId14"/>
    <p:sldId id="317" r:id="rId15"/>
    <p:sldId id="315" r:id="rId16"/>
    <p:sldId id="318" r:id="rId17"/>
    <p:sldId id="319" r:id="rId18"/>
    <p:sldId id="320" r:id="rId19"/>
    <p:sldId id="321" r:id="rId20"/>
    <p:sldId id="324" r:id="rId21"/>
    <p:sldId id="326" r:id="rId22"/>
    <p:sldId id="323" r:id="rId23"/>
    <p:sldId id="330" r:id="rId24"/>
    <p:sldId id="329" r:id="rId25"/>
    <p:sldId id="331" r:id="rId26"/>
    <p:sldId id="332" r:id="rId27"/>
    <p:sldId id="328" r:id="rId28"/>
    <p:sldId id="334" r:id="rId29"/>
    <p:sldId id="335" r:id="rId30"/>
    <p:sldId id="322" r:id="rId31"/>
    <p:sldId id="333" r:id="rId32"/>
    <p:sldId id="295" r:id="rId33"/>
    <p:sldId id="296" r:id="rId34"/>
    <p:sldId id="297" r:id="rId35"/>
    <p:sldId id="336" r:id="rId36"/>
    <p:sldId id="337" r:id="rId37"/>
    <p:sldId id="301" r:id="rId38"/>
    <p:sldId id="302" r:id="rId39"/>
    <p:sldId id="268" r:id="rId40"/>
    <p:sldId id="262" r:id="rId41"/>
    <p:sldId id="263" r:id="rId42"/>
    <p:sldId id="338" r:id="rId43"/>
    <p:sldId id="340" r:id="rId44"/>
    <p:sldId id="264" r:id="rId45"/>
    <p:sldId id="341" r:id="rId46"/>
    <p:sldId id="269" r:id="rId47"/>
    <p:sldId id="342" r:id="rId48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55" d="100"/>
          <a:sy n="55" d="100"/>
        </p:scale>
        <p:origin x="-94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66828-EF50-462B-8C14-77444D21E0CA}" type="datetimeFigureOut">
              <a:rPr lang="es-VE" smtClean="0"/>
              <a:pPr/>
              <a:t>09/07/2010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4AA11-80D7-42B1-8F12-75B23A3DB57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FC4EC-2380-4E9E-9E0B-5AAC2C12A64E}" type="slidenum">
              <a:rPr lang="es-ES" smtClean="0"/>
              <a:pPr/>
              <a:t>5</a:t>
            </a:fld>
            <a:endParaRPr lang="es-E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5075" y="1079500"/>
            <a:ext cx="4556125" cy="3416300"/>
          </a:xfrm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330" y="4723904"/>
            <a:ext cx="4647741" cy="342974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5075" y="1079500"/>
            <a:ext cx="4556125" cy="3416300"/>
          </a:xfrm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330" y="4723904"/>
            <a:ext cx="4647741" cy="342974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5075" y="1079500"/>
            <a:ext cx="4556125" cy="3416300"/>
          </a:xfrm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330" y="4723904"/>
            <a:ext cx="4647741" cy="342974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5075" y="1079500"/>
            <a:ext cx="4556125" cy="3416300"/>
          </a:xfrm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330" y="4723904"/>
            <a:ext cx="4647741" cy="342974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5075" y="1079500"/>
            <a:ext cx="4556125" cy="3416300"/>
          </a:xfrm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330" y="4723904"/>
            <a:ext cx="4647741" cy="342974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5075" y="1079500"/>
            <a:ext cx="4556125" cy="3416300"/>
          </a:xfrm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330" y="4723904"/>
            <a:ext cx="4647741" cy="342974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C5A4-EF1D-4B0B-91BB-29F4A6BEFAF3}" type="datetimeFigureOut">
              <a:rPr lang="es-VE" smtClean="0"/>
              <a:pPr/>
              <a:t>09/07/2010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6EFB-A08F-43C9-BA72-388BF3E29618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  <p:transition spd="med">
    <p:sndAc>
      <p:stSnd>
        <p:snd r:embed="rId1" name="CLIC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C5A4-EF1D-4B0B-91BB-29F4A6BEFAF3}" type="datetimeFigureOut">
              <a:rPr lang="es-VE" smtClean="0"/>
              <a:pPr/>
              <a:t>09/07/2010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6EFB-A08F-43C9-BA72-388BF3E29618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  <p:transition spd="med">
    <p:sndAc>
      <p:stSnd>
        <p:snd r:embed="rId1" name="CLIC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C5A4-EF1D-4B0B-91BB-29F4A6BEFAF3}" type="datetimeFigureOut">
              <a:rPr lang="es-VE" smtClean="0"/>
              <a:pPr/>
              <a:t>09/07/2010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6EFB-A08F-43C9-BA72-388BF3E29618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  <p:transition spd="med">
    <p:sndAc>
      <p:stSnd>
        <p:snd r:embed="rId1" name="CLIC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9AB28-3361-47DE-9BF4-4C8C22123F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sndAc>
      <p:stSnd>
        <p:snd r:embed="rId1" name="CLIC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C5A4-EF1D-4B0B-91BB-29F4A6BEFAF3}" type="datetimeFigureOut">
              <a:rPr lang="es-VE" smtClean="0"/>
              <a:pPr/>
              <a:t>09/07/2010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6EFB-A08F-43C9-BA72-388BF3E29618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  <p:transition spd="med">
    <p:sndAc>
      <p:stSnd>
        <p:snd r:embed="rId1" name="CLIC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C5A4-EF1D-4B0B-91BB-29F4A6BEFAF3}" type="datetimeFigureOut">
              <a:rPr lang="es-VE" smtClean="0"/>
              <a:pPr/>
              <a:t>09/07/2010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6EFB-A08F-43C9-BA72-388BF3E29618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  <p:transition spd="med">
    <p:sndAc>
      <p:stSnd>
        <p:snd r:embed="rId1" name="CLIC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C5A4-EF1D-4B0B-91BB-29F4A6BEFAF3}" type="datetimeFigureOut">
              <a:rPr lang="es-VE" smtClean="0"/>
              <a:pPr/>
              <a:t>09/07/2010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6EFB-A08F-43C9-BA72-388BF3E29618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  <p:transition spd="med">
    <p:sndAc>
      <p:stSnd>
        <p:snd r:embed="rId1" name="CLIC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C5A4-EF1D-4B0B-91BB-29F4A6BEFAF3}" type="datetimeFigureOut">
              <a:rPr lang="es-VE" smtClean="0"/>
              <a:pPr/>
              <a:t>09/07/2010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6EFB-A08F-43C9-BA72-388BF3E29618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  <p:transition spd="med">
    <p:sndAc>
      <p:stSnd>
        <p:snd r:embed="rId1" name="CLIC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C5A4-EF1D-4B0B-91BB-29F4A6BEFAF3}" type="datetimeFigureOut">
              <a:rPr lang="es-VE" smtClean="0"/>
              <a:pPr/>
              <a:t>09/07/2010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6EFB-A08F-43C9-BA72-388BF3E29618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  <p:transition spd="med">
    <p:sndAc>
      <p:stSnd>
        <p:snd r:embed="rId1" name="CLIC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C5A4-EF1D-4B0B-91BB-29F4A6BEFAF3}" type="datetimeFigureOut">
              <a:rPr lang="es-VE" smtClean="0"/>
              <a:pPr/>
              <a:t>09/07/2010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6EFB-A08F-43C9-BA72-388BF3E29618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  <p:transition spd="med">
    <p:sndAc>
      <p:stSnd>
        <p:snd r:embed="rId1" name="CLIC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C5A4-EF1D-4B0B-91BB-29F4A6BEFAF3}" type="datetimeFigureOut">
              <a:rPr lang="es-VE" smtClean="0"/>
              <a:pPr/>
              <a:t>09/07/2010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6EFB-A08F-43C9-BA72-388BF3E29618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  <p:transition spd="med">
    <p:sndAc>
      <p:stSnd>
        <p:snd r:embed="rId1" name="CLIC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C5A4-EF1D-4B0B-91BB-29F4A6BEFAF3}" type="datetimeFigureOut">
              <a:rPr lang="es-VE" smtClean="0"/>
              <a:pPr/>
              <a:t>09/07/2010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6EFB-A08F-43C9-BA72-388BF3E29618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  <p:transition spd="med">
    <p:sndAc>
      <p:stSnd>
        <p:snd r:embed="rId1" name="CLIC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0C5A4-EF1D-4B0B-91BB-29F4A6BEFAF3}" type="datetimeFigureOut">
              <a:rPr lang="es-VE" smtClean="0"/>
              <a:pPr/>
              <a:t>09/07/2010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EFB-A08F-43C9-BA72-388BF3E29618}" type="slidenum">
              <a:rPr lang="es-VE" smtClean="0"/>
              <a:pPr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sndAc>
      <p:stSnd>
        <p:snd r:embed="rId14" name="CLIC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43070" y="714356"/>
            <a:ext cx="7772400" cy="3500462"/>
          </a:xfrm>
        </p:spPr>
        <p:txBody>
          <a:bodyPr>
            <a:noAutofit/>
          </a:bodyPr>
          <a:lstStyle/>
          <a:p>
            <a:r>
              <a:rPr lang="es-VE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SESIÓN 3:</a:t>
            </a:r>
            <a:br>
              <a:rPr lang="es-VE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s-VE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P.N.L.</a:t>
            </a:r>
            <a:br>
              <a:rPr lang="es-VE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s-VE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ESTADOS INTERNOS. </a:t>
            </a:r>
            <a:endParaRPr lang="es-VE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00298" y="4176730"/>
            <a:ext cx="6400800" cy="1752600"/>
          </a:xfrm>
        </p:spPr>
        <p:txBody>
          <a:bodyPr/>
          <a:lstStyle/>
          <a:p>
            <a:r>
              <a:rPr lang="es-VE" sz="6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MODELO BAGEL</a:t>
            </a:r>
            <a:endParaRPr lang="es-VE" dirty="0"/>
          </a:p>
        </p:txBody>
      </p:sp>
      <p:pic>
        <p:nvPicPr>
          <p:cNvPr id="4" name="3 Imagen" descr="BL154.t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06" y="785794"/>
            <a:ext cx="3591500" cy="59658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8439">
    <p:dissolve/>
    <p:sndAc>
      <p:stSnd>
        <p:snd r:embed="rId3" name="CLIC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s-VE"/>
          </a:p>
        </p:txBody>
      </p:sp>
      <p:pic>
        <p:nvPicPr>
          <p:cNvPr id="4" name="3 Marcador de contenido" descr="ho_fig2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857232"/>
            <a:ext cx="5500726" cy="5957765"/>
          </a:xfrm>
        </p:spPr>
      </p:pic>
      <p:sp>
        <p:nvSpPr>
          <p:cNvPr id="5" name="4 Flecha arriba y abajo"/>
          <p:cNvSpPr/>
          <p:nvPr/>
        </p:nvSpPr>
        <p:spPr>
          <a:xfrm>
            <a:off x="5429256" y="785818"/>
            <a:ext cx="1143008" cy="5929330"/>
          </a:xfrm>
          <a:prstGeom prst="upDownArrow">
            <a:avLst>
              <a:gd name="adj1" fmla="val 23756"/>
              <a:gd name="adj2" fmla="val 42926"/>
            </a:avLst>
          </a:prstGeom>
          <a:blipFill dpi="0" rotWithShape="1">
            <a:blip r:embed="rId4">
              <a:alphaModFix amt="69000"/>
            </a:blip>
            <a:srcRect/>
            <a:stretch>
              <a:fillRect/>
            </a:stretch>
          </a:blipFill>
          <a:ln w="28575"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s-VE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429388" y="1785926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ESTRUCTURA SUPERFICIAL</a:t>
            </a:r>
            <a:endParaRPr lang="es-V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581788" y="5925941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ESTRUCTURA PROFUNDA</a:t>
            </a:r>
            <a:endParaRPr lang="es-V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071670" y="1500174"/>
            <a:ext cx="25003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107950" algn="l"/>
              </a:tabLst>
            </a:pPr>
            <a:r>
              <a:rPr lang="es-AR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Times New Roman" pitchFamily="18" charset="0"/>
              </a:rPr>
              <a:t>SISTEMAS </a:t>
            </a:r>
            <a:r>
              <a:rPr lang="es-AR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Times New Roman" pitchFamily="18" charset="0"/>
              </a:rPr>
              <a:t>REPRESENTACION</a:t>
            </a:r>
            <a:r>
              <a:rPr lang="en-US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Times New Roman" pitchFamily="18" charset="0"/>
              </a:rPr>
              <a:t>/</a:t>
            </a:r>
          </a:p>
          <a:p>
            <a:pPr algn="ctr" eaLnBrk="0" hangingPunct="0">
              <a:tabLst>
                <a:tab pos="107950" algn="l"/>
              </a:tabLst>
            </a:pPr>
            <a:r>
              <a:rPr lang="es-AR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Times New Roman" pitchFamily="18" charset="0"/>
              </a:rPr>
              <a:t>CREENCIAS</a:t>
            </a:r>
            <a:r>
              <a:rPr lang="en-US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Times New Roman" pitchFamily="18" charset="0"/>
              </a:rPr>
              <a:t> / </a:t>
            </a:r>
          </a:p>
          <a:p>
            <a:pPr algn="ctr" eaLnBrk="0" hangingPunct="0">
              <a:tabLst>
                <a:tab pos="107950" algn="l"/>
              </a:tabLst>
            </a:pPr>
            <a:r>
              <a:rPr lang="es-AR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Times New Roman" pitchFamily="18" charset="0"/>
              </a:rPr>
              <a:t>VALORES</a:t>
            </a:r>
            <a:r>
              <a:rPr lang="en-US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Times New Roman" pitchFamily="18" charset="0"/>
              </a:rPr>
              <a:t>/</a:t>
            </a:r>
          </a:p>
          <a:p>
            <a:pPr algn="ctr" eaLnBrk="0" hangingPunct="0">
              <a:tabLst>
                <a:tab pos="107950" algn="l"/>
              </a:tabLst>
            </a:pPr>
            <a:r>
              <a:rPr lang="en-US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Times New Roman" pitchFamily="18" charset="0"/>
              </a:rPr>
              <a:t>MAPAS</a:t>
            </a:r>
            <a:endParaRPr lang="es-AR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107950" algn="l"/>
              </a:tabLst>
            </a:pPr>
            <a:r>
              <a:rPr lang="es-AR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Times New Roman" pitchFamily="18" charset="0"/>
              </a:rPr>
              <a:t>METAPROGRAMAS</a:t>
            </a:r>
            <a:endParaRPr lang="es-V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143108" y="4143380"/>
            <a:ext cx="2428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107950" algn="l"/>
              </a:tabLst>
            </a:pPr>
            <a:r>
              <a:rPr lang="es-VE" b="1" dirty="0" smtClean="0">
                <a:solidFill>
                  <a:srgbClr val="336600"/>
                </a:solidFill>
                <a:latin typeface="Lucida Sans" pitchFamily="34" charset="0"/>
                <a:cs typeface="Times New Roman" pitchFamily="18" charset="0"/>
              </a:rPr>
              <a:t>Historia</a:t>
            </a:r>
          </a:p>
          <a:p>
            <a:pPr algn="ctr" eaLnBrk="0" hangingPunct="0">
              <a:tabLst>
                <a:tab pos="107950" algn="l"/>
              </a:tabLst>
            </a:pPr>
            <a:r>
              <a:rPr lang="es-VE" b="1" dirty="0" smtClean="0">
                <a:solidFill>
                  <a:srgbClr val="336600"/>
                </a:solidFill>
                <a:latin typeface="Lucida Sans" pitchFamily="34" charset="0"/>
                <a:cs typeface="Times New Roman" pitchFamily="18" charset="0"/>
              </a:rPr>
              <a:t>Cultura</a:t>
            </a:r>
            <a:br>
              <a:rPr lang="es-VE" b="1" dirty="0" smtClean="0">
                <a:solidFill>
                  <a:srgbClr val="336600"/>
                </a:solidFill>
                <a:latin typeface="Lucida Sans" pitchFamily="34" charset="0"/>
                <a:cs typeface="Times New Roman" pitchFamily="18" charset="0"/>
              </a:rPr>
            </a:br>
            <a:r>
              <a:rPr lang="es-VE" b="1" dirty="0" smtClean="0">
                <a:solidFill>
                  <a:srgbClr val="336600"/>
                </a:solidFill>
                <a:latin typeface="Lucida Sans" pitchFamily="34" charset="0"/>
                <a:cs typeface="Times New Roman" pitchFamily="18" charset="0"/>
              </a:rPr>
              <a:t>Experiencias</a:t>
            </a:r>
          </a:p>
        </p:txBody>
      </p:sp>
    </p:spTree>
  </p:cSld>
  <p:clrMapOvr>
    <a:masterClrMapping/>
  </p:clrMapOvr>
  <p:transition spd="med">
    <p:dissolve/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9" descr="cabezas filtro lenguaje"/>
          <p:cNvPicPr>
            <a:picLocks noChangeAspect="1" noChangeArrowheads="1"/>
          </p:cNvPicPr>
          <p:nvPr/>
        </p:nvPicPr>
        <p:blipFill>
          <a:blip r:embed="rId3"/>
          <a:srcRect r="51501"/>
          <a:stretch>
            <a:fillRect/>
          </a:stretch>
        </p:blipFill>
        <p:spPr bwMode="auto">
          <a:xfrm>
            <a:off x="785786" y="836082"/>
            <a:ext cx="6040462" cy="552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357762" y="1000127"/>
            <a:ext cx="4719438" cy="1316040"/>
            <a:chOff x="2146" y="630"/>
            <a:chExt cx="2798" cy="829"/>
          </a:xfrm>
        </p:grpSpPr>
        <p:sp>
          <p:nvSpPr>
            <p:cNvPr id="8203" name="Text Box 10"/>
            <p:cNvSpPr txBox="1">
              <a:spLocks noChangeArrowheads="1"/>
            </p:cNvSpPr>
            <p:nvPr/>
          </p:nvSpPr>
          <p:spPr bwMode="auto">
            <a:xfrm>
              <a:off x="3850" y="630"/>
              <a:ext cx="109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_tradnl" sz="2000" b="1" dirty="0">
                  <a:latin typeface="Arial" charset="0"/>
                </a:rPr>
                <a:t>TERRITORIO</a:t>
              </a:r>
            </a:p>
            <a:p>
              <a:pPr algn="ctr"/>
              <a:r>
                <a:rPr lang="es-ES_tradnl" sz="2000" b="1" dirty="0">
                  <a:latin typeface="Arial" charset="0"/>
                </a:rPr>
                <a:t>ENTORNO</a:t>
              </a:r>
            </a:p>
            <a:p>
              <a:pPr algn="ctr"/>
              <a:r>
                <a:rPr lang="es-ES_tradnl" sz="2000" b="1" dirty="0">
                  <a:latin typeface="Arial" charset="0"/>
                </a:rPr>
                <a:t>CONTEXTO</a:t>
              </a:r>
              <a:endParaRPr lang="es-ES_tradnl" sz="1000" dirty="0"/>
            </a:p>
          </p:txBody>
        </p:sp>
        <p:sp>
          <p:nvSpPr>
            <p:cNvPr id="8204" name="Line 11"/>
            <p:cNvSpPr>
              <a:spLocks noChangeShapeType="1"/>
            </p:cNvSpPr>
            <p:nvPr/>
          </p:nvSpPr>
          <p:spPr bwMode="auto">
            <a:xfrm flipH="1">
              <a:off x="2951" y="939"/>
              <a:ext cx="749" cy="231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8205" name="Line 12"/>
            <p:cNvSpPr>
              <a:spLocks noChangeShapeType="1"/>
            </p:cNvSpPr>
            <p:nvPr/>
          </p:nvSpPr>
          <p:spPr bwMode="auto">
            <a:xfrm flipH="1">
              <a:off x="2146" y="1344"/>
              <a:ext cx="288" cy="115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s-VE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928926" y="2724150"/>
            <a:ext cx="822325" cy="2347924"/>
            <a:chOff x="2583" y="1716"/>
            <a:chExt cx="518" cy="1325"/>
          </a:xfrm>
        </p:grpSpPr>
        <p:sp>
          <p:nvSpPr>
            <p:cNvPr id="8201" name="Line 13"/>
            <p:cNvSpPr>
              <a:spLocks noChangeShapeType="1"/>
            </p:cNvSpPr>
            <p:nvPr/>
          </p:nvSpPr>
          <p:spPr bwMode="auto">
            <a:xfrm>
              <a:off x="2583" y="1716"/>
              <a:ext cx="0" cy="1325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8202" name="Line 14"/>
            <p:cNvSpPr>
              <a:spLocks noChangeShapeType="1"/>
            </p:cNvSpPr>
            <p:nvPr/>
          </p:nvSpPr>
          <p:spPr bwMode="auto">
            <a:xfrm>
              <a:off x="2583" y="3041"/>
              <a:ext cx="518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s-VE"/>
            </a:p>
          </p:txBody>
        </p:sp>
      </p:grp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429124" y="2928934"/>
            <a:ext cx="41005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tabLst>
                <a:tab pos="107950" algn="l"/>
              </a:tabLst>
            </a:pPr>
            <a:r>
              <a:rPr lang="es-AR" sz="1600" b="1" dirty="0">
                <a:solidFill>
                  <a:srgbClr val="336600"/>
                </a:solidFill>
                <a:latin typeface="Lucida Sans" pitchFamily="34" charset="0"/>
                <a:cs typeface="Times New Roman" pitchFamily="18" charset="0"/>
              </a:rPr>
              <a:t>SISTEMAS REPRESENTACIONALES</a:t>
            </a:r>
            <a:r>
              <a:rPr lang="en-US" sz="1600" b="1" dirty="0">
                <a:solidFill>
                  <a:srgbClr val="336600"/>
                </a:solidFill>
                <a:latin typeface="Lucida Sans" pitchFamily="34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336600"/>
                </a:solidFill>
                <a:latin typeface="Lucida Sans" pitchFamily="34" charset="0"/>
                <a:cs typeface="Times New Roman" pitchFamily="18" charset="0"/>
              </a:rPr>
              <a:t>/</a:t>
            </a:r>
          </a:p>
          <a:p>
            <a:pPr algn="r" eaLnBrk="0" hangingPunct="0">
              <a:tabLst>
                <a:tab pos="107950" algn="l"/>
              </a:tabLst>
            </a:pPr>
            <a:r>
              <a:rPr lang="es-AR" sz="1600" b="1" dirty="0" smtClean="0">
                <a:solidFill>
                  <a:srgbClr val="336600"/>
                </a:solidFill>
                <a:latin typeface="Lucida Sans" pitchFamily="34" charset="0"/>
                <a:cs typeface="Times New Roman" pitchFamily="18" charset="0"/>
              </a:rPr>
              <a:t>CREENCIAS</a:t>
            </a:r>
            <a:r>
              <a:rPr lang="en-US" sz="1600" b="1" dirty="0" smtClean="0">
                <a:solidFill>
                  <a:srgbClr val="336600"/>
                </a:solidFill>
                <a:latin typeface="Lucida Sans" pitchFamily="34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336600"/>
                </a:solidFill>
                <a:latin typeface="Lucida Sans" pitchFamily="34" charset="0"/>
                <a:cs typeface="Times New Roman" pitchFamily="18" charset="0"/>
              </a:rPr>
              <a:t>/ </a:t>
            </a:r>
            <a:endParaRPr lang="en-US" sz="1600" b="1" dirty="0" smtClean="0">
              <a:solidFill>
                <a:srgbClr val="336600"/>
              </a:solidFill>
              <a:latin typeface="Lucida Sans" pitchFamily="34" charset="0"/>
              <a:cs typeface="Times New Roman" pitchFamily="18" charset="0"/>
            </a:endParaRPr>
          </a:p>
          <a:p>
            <a:pPr algn="r" eaLnBrk="0" hangingPunct="0">
              <a:tabLst>
                <a:tab pos="107950" algn="l"/>
              </a:tabLst>
            </a:pPr>
            <a:r>
              <a:rPr lang="es-AR" sz="1600" b="1" dirty="0" smtClean="0">
                <a:solidFill>
                  <a:srgbClr val="336600"/>
                </a:solidFill>
                <a:latin typeface="Lucida Sans" pitchFamily="34" charset="0"/>
                <a:cs typeface="Times New Roman" pitchFamily="18" charset="0"/>
              </a:rPr>
              <a:t>VALORES</a:t>
            </a:r>
            <a:r>
              <a:rPr lang="en-US" sz="1600" b="1" dirty="0" smtClean="0">
                <a:solidFill>
                  <a:srgbClr val="336600"/>
                </a:solidFill>
                <a:latin typeface="Lucida Sans" pitchFamily="34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336600"/>
                </a:solidFill>
                <a:latin typeface="Lucida Sans" pitchFamily="34" charset="0"/>
                <a:cs typeface="Times New Roman" pitchFamily="18" charset="0"/>
              </a:rPr>
              <a:t>/</a:t>
            </a:r>
            <a:endParaRPr lang="es-AR" sz="1600" dirty="0">
              <a:solidFill>
                <a:srgbClr val="336600"/>
              </a:solidFill>
              <a:latin typeface="Lucida Sans" pitchFamily="34" charset="0"/>
              <a:cs typeface="Times New Roman" pitchFamily="18" charset="0"/>
            </a:endParaRPr>
          </a:p>
          <a:p>
            <a:pPr algn="r" eaLnBrk="0" hangingPunct="0">
              <a:tabLst>
                <a:tab pos="107950" algn="l"/>
              </a:tabLst>
            </a:pPr>
            <a:r>
              <a:rPr lang="es-AR" sz="1600" b="1" dirty="0">
                <a:solidFill>
                  <a:srgbClr val="336600"/>
                </a:solidFill>
                <a:latin typeface="Lucida Sans" pitchFamily="34" charset="0"/>
                <a:cs typeface="Times New Roman" pitchFamily="18" charset="0"/>
              </a:rPr>
              <a:t>LENGUAJE</a:t>
            </a:r>
            <a:r>
              <a:rPr lang="en-US" sz="1600" b="1" dirty="0">
                <a:solidFill>
                  <a:srgbClr val="336600"/>
                </a:solidFill>
                <a:latin typeface="Lucida Sans" pitchFamily="34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336600"/>
                </a:solidFill>
                <a:latin typeface="Lucida Sans" pitchFamily="34" charset="0"/>
                <a:cs typeface="Times New Roman" pitchFamily="18" charset="0"/>
              </a:rPr>
              <a:t>/</a:t>
            </a:r>
          </a:p>
          <a:p>
            <a:pPr algn="r" eaLnBrk="0" hangingPunct="0">
              <a:tabLst>
                <a:tab pos="107950" algn="l"/>
              </a:tabLst>
            </a:pPr>
            <a:r>
              <a:rPr lang="es-AR" sz="1600" b="1" dirty="0" smtClean="0">
                <a:solidFill>
                  <a:srgbClr val="336600"/>
                </a:solidFill>
                <a:latin typeface="Lucida Sans" pitchFamily="34" charset="0"/>
                <a:cs typeface="Times New Roman" pitchFamily="18" charset="0"/>
              </a:rPr>
              <a:t>METAPROGRAMAS</a:t>
            </a:r>
            <a:endParaRPr lang="es-AR" sz="1600" dirty="0">
              <a:solidFill>
                <a:srgbClr val="336600"/>
              </a:solidFill>
              <a:latin typeface="Lucida Sans" pitchFamily="34" charset="0"/>
            </a:endParaRPr>
          </a:p>
        </p:txBody>
      </p:sp>
      <p:sp>
        <p:nvSpPr>
          <p:cNvPr id="8200" name="Text Box 15"/>
          <p:cNvSpPr txBox="1">
            <a:spLocks noChangeArrowheads="1"/>
          </p:cNvSpPr>
          <p:nvPr/>
        </p:nvSpPr>
        <p:spPr bwMode="auto">
          <a:xfrm>
            <a:off x="5929322" y="2428868"/>
            <a:ext cx="1447800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b="1" dirty="0">
                <a:solidFill>
                  <a:srgbClr val="CC3300"/>
                </a:solidFill>
                <a:latin typeface="Lucida Sans" pitchFamily="34" charset="0"/>
              </a:rPr>
              <a:t>FILTROS:</a:t>
            </a:r>
            <a:endParaRPr lang="es-ES_tradnl" b="1" dirty="0"/>
          </a:p>
        </p:txBody>
      </p:sp>
    </p:spTree>
  </p:cSld>
  <p:clrMapOvr>
    <a:masterClrMapping/>
  </p:clrMapOvr>
  <p:transition spd="med">
    <p:dissolve/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Mensaje </a:t>
            </a:r>
            <a:r>
              <a:rPr lang="es-ES_tradnl" dirty="0" smtClean="0"/>
              <a:t>y </a:t>
            </a:r>
            <a:r>
              <a:rPr lang="es-ES_tradnl" dirty="0" err="1" smtClean="0"/>
              <a:t>M</a:t>
            </a:r>
            <a:r>
              <a:rPr lang="es-ES_tradnl" dirty="0" err="1" smtClean="0"/>
              <a:t>etamensaje</a:t>
            </a:r>
            <a:endParaRPr lang="es-ES_tradnl" dirty="0" smtClean="0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480646" y="5241925"/>
            <a:ext cx="838200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480646" y="2574925"/>
            <a:ext cx="838200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7171" name="Freeform 3"/>
          <p:cNvSpPr>
            <a:spLocks/>
          </p:cNvSpPr>
          <p:nvPr/>
        </p:nvSpPr>
        <p:spPr bwMode="auto">
          <a:xfrm flipH="1">
            <a:off x="214283" y="1714488"/>
            <a:ext cx="3472493" cy="4911731"/>
          </a:xfrm>
          <a:custGeom>
            <a:avLst/>
            <a:gdLst>
              <a:gd name="T0" fmla="*/ 769 w 2425"/>
              <a:gd name="T1" fmla="*/ 2447 h 2881"/>
              <a:gd name="T2" fmla="*/ 769 w 2425"/>
              <a:gd name="T3" fmla="*/ 2880 h 2881"/>
              <a:gd name="T4" fmla="*/ 2034 w 2425"/>
              <a:gd name="T5" fmla="*/ 2880 h 2881"/>
              <a:gd name="T6" fmla="*/ 2034 w 2425"/>
              <a:gd name="T7" fmla="*/ 1966 h 2881"/>
              <a:gd name="T8" fmla="*/ 2098 w 2425"/>
              <a:gd name="T9" fmla="*/ 1907 h 2881"/>
              <a:gd name="T10" fmla="*/ 2182 w 2425"/>
              <a:gd name="T11" fmla="*/ 1819 h 2881"/>
              <a:gd name="T12" fmla="*/ 2270 w 2425"/>
              <a:gd name="T13" fmla="*/ 1689 h 2881"/>
              <a:gd name="T14" fmla="*/ 2335 w 2425"/>
              <a:gd name="T15" fmla="*/ 1572 h 2881"/>
              <a:gd name="T16" fmla="*/ 2377 w 2425"/>
              <a:gd name="T17" fmla="*/ 1455 h 2881"/>
              <a:gd name="T18" fmla="*/ 2411 w 2425"/>
              <a:gd name="T19" fmla="*/ 1333 h 2881"/>
              <a:gd name="T20" fmla="*/ 2424 w 2425"/>
              <a:gd name="T21" fmla="*/ 1213 h 2881"/>
              <a:gd name="T22" fmla="*/ 2424 w 2425"/>
              <a:gd name="T23" fmla="*/ 1071 h 2881"/>
              <a:gd name="T24" fmla="*/ 2406 w 2425"/>
              <a:gd name="T25" fmla="*/ 930 h 2881"/>
              <a:gd name="T26" fmla="*/ 2372 w 2425"/>
              <a:gd name="T27" fmla="*/ 793 h 2881"/>
              <a:gd name="T28" fmla="*/ 2326 w 2425"/>
              <a:gd name="T29" fmla="*/ 681 h 2881"/>
              <a:gd name="T30" fmla="*/ 2264 w 2425"/>
              <a:gd name="T31" fmla="*/ 568 h 2881"/>
              <a:gd name="T32" fmla="*/ 2197 w 2425"/>
              <a:gd name="T33" fmla="*/ 469 h 2881"/>
              <a:gd name="T34" fmla="*/ 2117 w 2425"/>
              <a:gd name="T35" fmla="*/ 376 h 2881"/>
              <a:gd name="T36" fmla="*/ 2034 w 2425"/>
              <a:gd name="T37" fmla="*/ 296 h 2881"/>
              <a:gd name="T38" fmla="*/ 1936 w 2425"/>
              <a:gd name="T39" fmla="*/ 221 h 2881"/>
              <a:gd name="T40" fmla="*/ 1829 w 2425"/>
              <a:gd name="T41" fmla="*/ 155 h 2881"/>
              <a:gd name="T42" fmla="*/ 1709 w 2425"/>
              <a:gd name="T43" fmla="*/ 96 h 2881"/>
              <a:gd name="T44" fmla="*/ 1577 w 2425"/>
              <a:gd name="T45" fmla="*/ 50 h 2881"/>
              <a:gd name="T46" fmla="*/ 1422 w 2425"/>
              <a:gd name="T47" fmla="*/ 17 h 2881"/>
              <a:gd name="T48" fmla="*/ 1290 w 2425"/>
              <a:gd name="T49" fmla="*/ 0 h 2881"/>
              <a:gd name="T50" fmla="*/ 1096 w 2425"/>
              <a:gd name="T51" fmla="*/ 4 h 2881"/>
              <a:gd name="T52" fmla="*/ 977 w 2425"/>
              <a:gd name="T53" fmla="*/ 21 h 2881"/>
              <a:gd name="T54" fmla="*/ 835 w 2425"/>
              <a:gd name="T55" fmla="*/ 56 h 2881"/>
              <a:gd name="T56" fmla="*/ 713 w 2425"/>
              <a:gd name="T57" fmla="*/ 102 h 2881"/>
              <a:gd name="T58" fmla="*/ 593 w 2425"/>
              <a:gd name="T59" fmla="*/ 163 h 2881"/>
              <a:gd name="T60" fmla="*/ 473 w 2425"/>
              <a:gd name="T61" fmla="*/ 242 h 2881"/>
              <a:gd name="T62" fmla="*/ 363 w 2425"/>
              <a:gd name="T63" fmla="*/ 329 h 2881"/>
              <a:gd name="T64" fmla="*/ 259 w 2425"/>
              <a:gd name="T65" fmla="*/ 438 h 2881"/>
              <a:gd name="T66" fmla="*/ 181 w 2425"/>
              <a:gd name="T67" fmla="*/ 547 h 2881"/>
              <a:gd name="T68" fmla="*/ 114 w 2425"/>
              <a:gd name="T69" fmla="*/ 663 h 2881"/>
              <a:gd name="T70" fmla="*/ 56 w 2425"/>
              <a:gd name="T71" fmla="*/ 804 h 2881"/>
              <a:gd name="T72" fmla="*/ 18 w 2425"/>
              <a:gd name="T73" fmla="*/ 955 h 2881"/>
              <a:gd name="T74" fmla="*/ 0 w 2425"/>
              <a:gd name="T75" fmla="*/ 1129 h 2881"/>
              <a:gd name="T76" fmla="*/ 0 w 2425"/>
              <a:gd name="T77" fmla="*/ 1699 h 2881"/>
              <a:gd name="T78" fmla="*/ 156 w 2425"/>
              <a:gd name="T79" fmla="*/ 1699 h 2881"/>
              <a:gd name="T80" fmla="*/ 191 w 2425"/>
              <a:gd name="T81" fmla="*/ 1745 h 2881"/>
              <a:gd name="T82" fmla="*/ 191 w 2425"/>
              <a:gd name="T83" fmla="*/ 2137 h 2881"/>
              <a:gd name="T84" fmla="*/ 196 w 2425"/>
              <a:gd name="T85" fmla="*/ 2199 h 2881"/>
              <a:gd name="T86" fmla="*/ 213 w 2425"/>
              <a:gd name="T87" fmla="*/ 2263 h 2881"/>
              <a:gd name="T88" fmla="*/ 245 w 2425"/>
              <a:gd name="T89" fmla="*/ 2326 h 2881"/>
              <a:gd name="T90" fmla="*/ 283 w 2425"/>
              <a:gd name="T91" fmla="*/ 2368 h 2881"/>
              <a:gd name="T92" fmla="*/ 334 w 2425"/>
              <a:gd name="T93" fmla="*/ 2410 h 2881"/>
              <a:gd name="T94" fmla="*/ 396 w 2425"/>
              <a:gd name="T95" fmla="*/ 2436 h 2881"/>
              <a:gd name="T96" fmla="*/ 454 w 2425"/>
              <a:gd name="T97" fmla="*/ 2447 h 2881"/>
              <a:gd name="T98" fmla="*/ 769 w 2425"/>
              <a:gd name="T99" fmla="*/ 2447 h 288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25"/>
              <a:gd name="T151" fmla="*/ 0 h 2881"/>
              <a:gd name="T152" fmla="*/ 2425 w 2425"/>
              <a:gd name="T153" fmla="*/ 2881 h 288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25" h="2881">
                <a:moveTo>
                  <a:pt x="769" y="2447"/>
                </a:moveTo>
                <a:lnTo>
                  <a:pt x="769" y="2880"/>
                </a:lnTo>
                <a:lnTo>
                  <a:pt x="2034" y="2880"/>
                </a:lnTo>
                <a:lnTo>
                  <a:pt x="2034" y="1966"/>
                </a:lnTo>
                <a:lnTo>
                  <a:pt x="2098" y="1907"/>
                </a:lnTo>
                <a:lnTo>
                  <a:pt x="2182" y="1819"/>
                </a:lnTo>
                <a:lnTo>
                  <a:pt x="2270" y="1689"/>
                </a:lnTo>
                <a:lnTo>
                  <a:pt x="2335" y="1572"/>
                </a:lnTo>
                <a:lnTo>
                  <a:pt x="2377" y="1455"/>
                </a:lnTo>
                <a:lnTo>
                  <a:pt x="2411" y="1333"/>
                </a:lnTo>
                <a:lnTo>
                  <a:pt x="2424" y="1213"/>
                </a:lnTo>
                <a:lnTo>
                  <a:pt x="2424" y="1071"/>
                </a:lnTo>
                <a:lnTo>
                  <a:pt x="2406" y="930"/>
                </a:lnTo>
                <a:lnTo>
                  <a:pt x="2372" y="793"/>
                </a:lnTo>
                <a:lnTo>
                  <a:pt x="2326" y="681"/>
                </a:lnTo>
                <a:lnTo>
                  <a:pt x="2264" y="568"/>
                </a:lnTo>
                <a:lnTo>
                  <a:pt x="2197" y="469"/>
                </a:lnTo>
                <a:lnTo>
                  <a:pt x="2117" y="376"/>
                </a:lnTo>
                <a:lnTo>
                  <a:pt x="2034" y="296"/>
                </a:lnTo>
                <a:lnTo>
                  <a:pt x="1936" y="221"/>
                </a:lnTo>
                <a:lnTo>
                  <a:pt x="1829" y="155"/>
                </a:lnTo>
                <a:lnTo>
                  <a:pt x="1709" y="96"/>
                </a:lnTo>
                <a:lnTo>
                  <a:pt x="1577" y="50"/>
                </a:lnTo>
                <a:lnTo>
                  <a:pt x="1422" y="17"/>
                </a:lnTo>
                <a:lnTo>
                  <a:pt x="1290" y="0"/>
                </a:lnTo>
                <a:lnTo>
                  <a:pt x="1096" y="4"/>
                </a:lnTo>
                <a:lnTo>
                  <a:pt x="977" y="21"/>
                </a:lnTo>
                <a:lnTo>
                  <a:pt x="835" y="56"/>
                </a:lnTo>
                <a:lnTo>
                  <a:pt x="713" y="102"/>
                </a:lnTo>
                <a:lnTo>
                  <a:pt x="593" y="163"/>
                </a:lnTo>
                <a:lnTo>
                  <a:pt x="473" y="242"/>
                </a:lnTo>
                <a:lnTo>
                  <a:pt x="363" y="329"/>
                </a:lnTo>
                <a:lnTo>
                  <a:pt x="259" y="438"/>
                </a:lnTo>
                <a:lnTo>
                  <a:pt x="181" y="547"/>
                </a:lnTo>
                <a:lnTo>
                  <a:pt x="114" y="663"/>
                </a:lnTo>
                <a:lnTo>
                  <a:pt x="56" y="804"/>
                </a:lnTo>
                <a:lnTo>
                  <a:pt x="18" y="955"/>
                </a:lnTo>
                <a:lnTo>
                  <a:pt x="0" y="1129"/>
                </a:lnTo>
                <a:lnTo>
                  <a:pt x="0" y="1699"/>
                </a:lnTo>
                <a:lnTo>
                  <a:pt x="156" y="1699"/>
                </a:lnTo>
                <a:lnTo>
                  <a:pt x="191" y="1745"/>
                </a:lnTo>
                <a:lnTo>
                  <a:pt x="191" y="2137"/>
                </a:lnTo>
                <a:lnTo>
                  <a:pt x="196" y="2199"/>
                </a:lnTo>
                <a:lnTo>
                  <a:pt x="213" y="2263"/>
                </a:lnTo>
                <a:lnTo>
                  <a:pt x="245" y="2326"/>
                </a:lnTo>
                <a:lnTo>
                  <a:pt x="283" y="2368"/>
                </a:lnTo>
                <a:lnTo>
                  <a:pt x="334" y="2410"/>
                </a:lnTo>
                <a:lnTo>
                  <a:pt x="396" y="2436"/>
                </a:lnTo>
                <a:lnTo>
                  <a:pt x="454" y="2447"/>
                </a:lnTo>
                <a:lnTo>
                  <a:pt x="769" y="2447"/>
                </a:lnTo>
              </a:path>
            </a:pathLst>
          </a:custGeom>
          <a:solidFill>
            <a:srgbClr val="00FFFF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VE"/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790131" y="1899111"/>
            <a:ext cx="2385657" cy="10154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00050">
              <a:tabLst>
                <a:tab pos="1143000" algn="l"/>
              </a:tabLst>
            </a:pPr>
            <a:r>
              <a:rPr lang="es-ES_tradnl">
                <a:latin typeface="Verdana" pitchFamily="34" charset="0"/>
              </a:rPr>
              <a:t>Consciente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625603" y="2914535"/>
            <a:ext cx="2550185" cy="2123160"/>
          </a:xfrm>
          <a:prstGeom prst="ellipse">
            <a:avLst/>
          </a:prstGeom>
          <a:solidFill>
            <a:srgbClr val="CECECE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00050">
              <a:tabLst>
                <a:tab pos="1143000" algn="l"/>
              </a:tabLst>
            </a:pPr>
            <a:r>
              <a:rPr lang="es-ES_tradnl" b="1">
                <a:latin typeface="Verdana" pitchFamily="34" charset="0"/>
              </a:rPr>
              <a:t>Inconsciente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1492540" y="4945384"/>
            <a:ext cx="683424" cy="46155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ECECE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</p:spTree>
  </p:cSld>
  <p:clrMapOvr>
    <a:masterClrMapping/>
  </p:clrMapOvr>
  <p:transition spd="med">
    <p:dissolve/>
    <p:sndAc>
      <p:stSnd>
        <p:snd r:embed="rId3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Mensaje </a:t>
            </a:r>
            <a:r>
              <a:rPr lang="es-ES_tradnl" dirty="0" smtClean="0"/>
              <a:t>y </a:t>
            </a:r>
            <a:r>
              <a:rPr lang="es-ES_tradnl" dirty="0" err="1" smtClean="0"/>
              <a:t>M</a:t>
            </a:r>
            <a:r>
              <a:rPr lang="es-ES_tradnl" dirty="0" err="1" smtClean="0"/>
              <a:t>etamensaje</a:t>
            </a:r>
            <a:endParaRPr lang="es-ES_tradnl" dirty="0" smtClean="0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480646" y="5241925"/>
            <a:ext cx="838200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480646" y="2574925"/>
            <a:ext cx="838200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7171" name="Freeform 3"/>
          <p:cNvSpPr>
            <a:spLocks/>
          </p:cNvSpPr>
          <p:nvPr/>
        </p:nvSpPr>
        <p:spPr bwMode="auto">
          <a:xfrm flipH="1">
            <a:off x="214283" y="1714488"/>
            <a:ext cx="3472493" cy="4911731"/>
          </a:xfrm>
          <a:custGeom>
            <a:avLst/>
            <a:gdLst>
              <a:gd name="T0" fmla="*/ 769 w 2425"/>
              <a:gd name="T1" fmla="*/ 2447 h 2881"/>
              <a:gd name="T2" fmla="*/ 769 w 2425"/>
              <a:gd name="T3" fmla="*/ 2880 h 2881"/>
              <a:gd name="T4" fmla="*/ 2034 w 2425"/>
              <a:gd name="T5" fmla="*/ 2880 h 2881"/>
              <a:gd name="T6" fmla="*/ 2034 w 2425"/>
              <a:gd name="T7" fmla="*/ 1966 h 2881"/>
              <a:gd name="T8" fmla="*/ 2098 w 2425"/>
              <a:gd name="T9" fmla="*/ 1907 h 2881"/>
              <a:gd name="T10" fmla="*/ 2182 w 2425"/>
              <a:gd name="T11" fmla="*/ 1819 h 2881"/>
              <a:gd name="T12" fmla="*/ 2270 w 2425"/>
              <a:gd name="T13" fmla="*/ 1689 h 2881"/>
              <a:gd name="T14" fmla="*/ 2335 w 2425"/>
              <a:gd name="T15" fmla="*/ 1572 h 2881"/>
              <a:gd name="T16" fmla="*/ 2377 w 2425"/>
              <a:gd name="T17" fmla="*/ 1455 h 2881"/>
              <a:gd name="T18" fmla="*/ 2411 w 2425"/>
              <a:gd name="T19" fmla="*/ 1333 h 2881"/>
              <a:gd name="T20" fmla="*/ 2424 w 2425"/>
              <a:gd name="T21" fmla="*/ 1213 h 2881"/>
              <a:gd name="T22" fmla="*/ 2424 w 2425"/>
              <a:gd name="T23" fmla="*/ 1071 h 2881"/>
              <a:gd name="T24" fmla="*/ 2406 w 2425"/>
              <a:gd name="T25" fmla="*/ 930 h 2881"/>
              <a:gd name="T26" fmla="*/ 2372 w 2425"/>
              <a:gd name="T27" fmla="*/ 793 h 2881"/>
              <a:gd name="T28" fmla="*/ 2326 w 2425"/>
              <a:gd name="T29" fmla="*/ 681 h 2881"/>
              <a:gd name="T30" fmla="*/ 2264 w 2425"/>
              <a:gd name="T31" fmla="*/ 568 h 2881"/>
              <a:gd name="T32" fmla="*/ 2197 w 2425"/>
              <a:gd name="T33" fmla="*/ 469 h 2881"/>
              <a:gd name="T34" fmla="*/ 2117 w 2425"/>
              <a:gd name="T35" fmla="*/ 376 h 2881"/>
              <a:gd name="T36" fmla="*/ 2034 w 2425"/>
              <a:gd name="T37" fmla="*/ 296 h 2881"/>
              <a:gd name="T38" fmla="*/ 1936 w 2425"/>
              <a:gd name="T39" fmla="*/ 221 h 2881"/>
              <a:gd name="T40" fmla="*/ 1829 w 2425"/>
              <a:gd name="T41" fmla="*/ 155 h 2881"/>
              <a:gd name="T42" fmla="*/ 1709 w 2425"/>
              <a:gd name="T43" fmla="*/ 96 h 2881"/>
              <a:gd name="T44" fmla="*/ 1577 w 2425"/>
              <a:gd name="T45" fmla="*/ 50 h 2881"/>
              <a:gd name="T46" fmla="*/ 1422 w 2425"/>
              <a:gd name="T47" fmla="*/ 17 h 2881"/>
              <a:gd name="T48" fmla="*/ 1290 w 2425"/>
              <a:gd name="T49" fmla="*/ 0 h 2881"/>
              <a:gd name="T50" fmla="*/ 1096 w 2425"/>
              <a:gd name="T51" fmla="*/ 4 h 2881"/>
              <a:gd name="T52" fmla="*/ 977 w 2425"/>
              <a:gd name="T53" fmla="*/ 21 h 2881"/>
              <a:gd name="T54" fmla="*/ 835 w 2425"/>
              <a:gd name="T55" fmla="*/ 56 h 2881"/>
              <a:gd name="T56" fmla="*/ 713 w 2425"/>
              <a:gd name="T57" fmla="*/ 102 h 2881"/>
              <a:gd name="T58" fmla="*/ 593 w 2425"/>
              <a:gd name="T59" fmla="*/ 163 h 2881"/>
              <a:gd name="T60" fmla="*/ 473 w 2425"/>
              <a:gd name="T61" fmla="*/ 242 h 2881"/>
              <a:gd name="T62" fmla="*/ 363 w 2425"/>
              <a:gd name="T63" fmla="*/ 329 h 2881"/>
              <a:gd name="T64" fmla="*/ 259 w 2425"/>
              <a:gd name="T65" fmla="*/ 438 h 2881"/>
              <a:gd name="T66" fmla="*/ 181 w 2425"/>
              <a:gd name="T67" fmla="*/ 547 h 2881"/>
              <a:gd name="T68" fmla="*/ 114 w 2425"/>
              <a:gd name="T69" fmla="*/ 663 h 2881"/>
              <a:gd name="T70" fmla="*/ 56 w 2425"/>
              <a:gd name="T71" fmla="*/ 804 h 2881"/>
              <a:gd name="T72" fmla="*/ 18 w 2425"/>
              <a:gd name="T73" fmla="*/ 955 h 2881"/>
              <a:gd name="T74" fmla="*/ 0 w 2425"/>
              <a:gd name="T75" fmla="*/ 1129 h 2881"/>
              <a:gd name="T76" fmla="*/ 0 w 2425"/>
              <a:gd name="T77" fmla="*/ 1699 h 2881"/>
              <a:gd name="T78" fmla="*/ 156 w 2425"/>
              <a:gd name="T79" fmla="*/ 1699 h 2881"/>
              <a:gd name="T80" fmla="*/ 191 w 2425"/>
              <a:gd name="T81" fmla="*/ 1745 h 2881"/>
              <a:gd name="T82" fmla="*/ 191 w 2425"/>
              <a:gd name="T83" fmla="*/ 2137 h 2881"/>
              <a:gd name="T84" fmla="*/ 196 w 2425"/>
              <a:gd name="T85" fmla="*/ 2199 h 2881"/>
              <a:gd name="T86" fmla="*/ 213 w 2425"/>
              <a:gd name="T87" fmla="*/ 2263 h 2881"/>
              <a:gd name="T88" fmla="*/ 245 w 2425"/>
              <a:gd name="T89" fmla="*/ 2326 h 2881"/>
              <a:gd name="T90" fmla="*/ 283 w 2425"/>
              <a:gd name="T91" fmla="*/ 2368 h 2881"/>
              <a:gd name="T92" fmla="*/ 334 w 2425"/>
              <a:gd name="T93" fmla="*/ 2410 h 2881"/>
              <a:gd name="T94" fmla="*/ 396 w 2425"/>
              <a:gd name="T95" fmla="*/ 2436 h 2881"/>
              <a:gd name="T96" fmla="*/ 454 w 2425"/>
              <a:gd name="T97" fmla="*/ 2447 h 2881"/>
              <a:gd name="T98" fmla="*/ 769 w 2425"/>
              <a:gd name="T99" fmla="*/ 2447 h 288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25"/>
              <a:gd name="T151" fmla="*/ 0 h 2881"/>
              <a:gd name="T152" fmla="*/ 2425 w 2425"/>
              <a:gd name="T153" fmla="*/ 2881 h 288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25" h="2881">
                <a:moveTo>
                  <a:pt x="769" y="2447"/>
                </a:moveTo>
                <a:lnTo>
                  <a:pt x="769" y="2880"/>
                </a:lnTo>
                <a:lnTo>
                  <a:pt x="2034" y="2880"/>
                </a:lnTo>
                <a:lnTo>
                  <a:pt x="2034" y="1966"/>
                </a:lnTo>
                <a:lnTo>
                  <a:pt x="2098" y="1907"/>
                </a:lnTo>
                <a:lnTo>
                  <a:pt x="2182" y="1819"/>
                </a:lnTo>
                <a:lnTo>
                  <a:pt x="2270" y="1689"/>
                </a:lnTo>
                <a:lnTo>
                  <a:pt x="2335" y="1572"/>
                </a:lnTo>
                <a:lnTo>
                  <a:pt x="2377" y="1455"/>
                </a:lnTo>
                <a:lnTo>
                  <a:pt x="2411" y="1333"/>
                </a:lnTo>
                <a:lnTo>
                  <a:pt x="2424" y="1213"/>
                </a:lnTo>
                <a:lnTo>
                  <a:pt x="2424" y="1071"/>
                </a:lnTo>
                <a:lnTo>
                  <a:pt x="2406" y="930"/>
                </a:lnTo>
                <a:lnTo>
                  <a:pt x="2372" y="793"/>
                </a:lnTo>
                <a:lnTo>
                  <a:pt x="2326" y="681"/>
                </a:lnTo>
                <a:lnTo>
                  <a:pt x="2264" y="568"/>
                </a:lnTo>
                <a:lnTo>
                  <a:pt x="2197" y="469"/>
                </a:lnTo>
                <a:lnTo>
                  <a:pt x="2117" y="376"/>
                </a:lnTo>
                <a:lnTo>
                  <a:pt x="2034" y="296"/>
                </a:lnTo>
                <a:lnTo>
                  <a:pt x="1936" y="221"/>
                </a:lnTo>
                <a:lnTo>
                  <a:pt x="1829" y="155"/>
                </a:lnTo>
                <a:lnTo>
                  <a:pt x="1709" y="96"/>
                </a:lnTo>
                <a:lnTo>
                  <a:pt x="1577" y="50"/>
                </a:lnTo>
                <a:lnTo>
                  <a:pt x="1422" y="17"/>
                </a:lnTo>
                <a:lnTo>
                  <a:pt x="1290" y="0"/>
                </a:lnTo>
                <a:lnTo>
                  <a:pt x="1096" y="4"/>
                </a:lnTo>
                <a:lnTo>
                  <a:pt x="977" y="21"/>
                </a:lnTo>
                <a:lnTo>
                  <a:pt x="835" y="56"/>
                </a:lnTo>
                <a:lnTo>
                  <a:pt x="713" y="102"/>
                </a:lnTo>
                <a:lnTo>
                  <a:pt x="593" y="163"/>
                </a:lnTo>
                <a:lnTo>
                  <a:pt x="473" y="242"/>
                </a:lnTo>
                <a:lnTo>
                  <a:pt x="363" y="329"/>
                </a:lnTo>
                <a:lnTo>
                  <a:pt x="259" y="438"/>
                </a:lnTo>
                <a:lnTo>
                  <a:pt x="181" y="547"/>
                </a:lnTo>
                <a:lnTo>
                  <a:pt x="114" y="663"/>
                </a:lnTo>
                <a:lnTo>
                  <a:pt x="56" y="804"/>
                </a:lnTo>
                <a:lnTo>
                  <a:pt x="18" y="955"/>
                </a:lnTo>
                <a:lnTo>
                  <a:pt x="0" y="1129"/>
                </a:lnTo>
                <a:lnTo>
                  <a:pt x="0" y="1699"/>
                </a:lnTo>
                <a:lnTo>
                  <a:pt x="156" y="1699"/>
                </a:lnTo>
                <a:lnTo>
                  <a:pt x="191" y="1745"/>
                </a:lnTo>
                <a:lnTo>
                  <a:pt x="191" y="2137"/>
                </a:lnTo>
                <a:lnTo>
                  <a:pt x="196" y="2199"/>
                </a:lnTo>
                <a:lnTo>
                  <a:pt x="213" y="2263"/>
                </a:lnTo>
                <a:lnTo>
                  <a:pt x="245" y="2326"/>
                </a:lnTo>
                <a:lnTo>
                  <a:pt x="283" y="2368"/>
                </a:lnTo>
                <a:lnTo>
                  <a:pt x="334" y="2410"/>
                </a:lnTo>
                <a:lnTo>
                  <a:pt x="396" y="2436"/>
                </a:lnTo>
                <a:lnTo>
                  <a:pt x="454" y="2447"/>
                </a:lnTo>
                <a:lnTo>
                  <a:pt x="769" y="2447"/>
                </a:lnTo>
              </a:path>
            </a:pathLst>
          </a:custGeom>
          <a:solidFill>
            <a:srgbClr val="00FFFF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VE"/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790131" y="1899111"/>
            <a:ext cx="2385657" cy="101542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00050">
              <a:tabLst>
                <a:tab pos="1143000" algn="l"/>
              </a:tabLst>
            </a:pPr>
            <a:r>
              <a:rPr lang="es-ES_tradnl">
                <a:latin typeface="Verdana" pitchFamily="34" charset="0"/>
              </a:rPr>
              <a:t>Consciente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625603" y="2914535"/>
            <a:ext cx="2550185" cy="2123160"/>
          </a:xfrm>
          <a:prstGeom prst="ellipse">
            <a:avLst/>
          </a:prstGeom>
          <a:solidFill>
            <a:srgbClr val="CECECE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00050">
              <a:tabLst>
                <a:tab pos="1143000" algn="l"/>
              </a:tabLst>
            </a:pPr>
            <a:r>
              <a:rPr lang="es-ES_tradnl" b="1">
                <a:latin typeface="Verdana" pitchFamily="34" charset="0"/>
              </a:rPr>
              <a:t>Inconsciente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3929058" y="1857364"/>
            <a:ext cx="2733698" cy="923113"/>
          </a:xfrm>
          <a:prstGeom prst="rightArrow">
            <a:avLst>
              <a:gd name="adj1" fmla="val 50000"/>
              <a:gd name="adj2" fmla="val 90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2000" b="1" dirty="0">
                <a:latin typeface="Verdana" pitchFamily="34" charset="0"/>
              </a:rPr>
              <a:t>mensajes</a:t>
            </a:r>
            <a:endParaRPr lang="es-ES" sz="2000" b="1" dirty="0">
              <a:latin typeface="Verdana" pitchFamily="34" charset="0"/>
            </a:endParaRP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3981443" y="2914535"/>
            <a:ext cx="2733698" cy="2215471"/>
          </a:xfrm>
          <a:prstGeom prst="rightArrow">
            <a:avLst>
              <a:gd name="adj1" fmla="val 74241"/>
              <a:gd name="adj2" fmla="val 37500"/>
            </a:avLst>
          </a:prstGeom>
          <a:solidFill>
            <a:srgbClr val="CECECE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2000" b="1" dirty="0" err="1">
                <a:latin typeface="Verdana" pitchFamily="34" charset="0"/>
              </a:rPr>
              <a:t>metamensajes</a:t>
            </a:r>
            <a:endParaRPr lang="es-ES" sz="2000" b="1" dirty="0">
              <a:latin typeface="Verdana" pitchFamily="34" charset="0"/>
            </a:endParaRP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1492540" y="4945384"/>
            <a:ext cx="683424" cy="46155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ECECE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</p:spTree>
  </p:cSld>
  <p:clrMapOvr>
    <a:masterClrMapping/>
  </p:clrMapOvr>
  <p:transition spd="med">
    <p:dissolve/>
    <p:sndAc>
      <p:stSnd>
        <p:snd r:embed="rId3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Mensaje </a:t>
            </a:r>
            <a:r>
              <a:rPr lang="es-ES_tradnl" dirty="0" smtClean="0"/>
              <a:t>y </a:t>
            </a:r>
            <a:r>
              <a:rPr lang="es-ES_tradnl" dirty="0" err="1" smtClean="0"/>
              <a:t>M</a:t>
            </a:r>
            <a:r>
              <a:rPr lang="es-ES_tradnl" dirty="0" err="1" smtClean="0"/>
              <a:t>etamensaje</a:t>
            </a:r>
            <a:endParaRPr lang="es-ES_tradnl" dirty="0" smtClean="0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480646" y="5241925"/>
            <a:ext cx="838200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480646" y="2574925"/>
            <a:ext cx="838200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grpSp>
        <p:nvGrpSpPr>
          <p:cNvPr id="2" name="13 Grupo"/>
          <p:cNvGrpSpPr/>
          <p:nvPr/>
        </p:nvGrpSpPr>
        <p:grpSpPr>
          <a:xfrm>
            <a:off x="214283" y="1714488"/>
            <a:ext cx="6500858" cy="4911731"/>
            <a:chOff x="1336431" y="2209800"/>
            <a:chExt cx="6021651" cy="4054475"/>
          </a:xfrm>
        </p:grpSpPr>
        <p:sp>
          <p:nvSpPr>
            <p:cNvPr id="7171" name="Freeform 3"/>
            <p:cNvSpPr>
              <a:spLocks/>
            </p:cNvSpPr>
            <p:nvPr/>
          </p:nvSpPr>
          <p:spPr bwMode="auto">
            <a:xfrm flipH="1">
              <a:off x="1336431" y="2209800"/>
              <a:ext cx="3216520" cy="4054475"/>
            </a:xfrm>
            <a:custGeom>
              <a:avLst/>
              <a:gdLst>
                <a:gd name="T0" fmla="*/ 769 w 2425"/>
                <a:gd name="T1" fmla="*/ 2447 h 2881"/>
                <a:gd name="T2" fmla="*/ 769 w 2425"/>
                <a:gd name="T3" fmla="*/ 2880 h 2881"/>
                <a:gd name="T4" fmla="*/ 2034 w 2425"/>
                <a:gd name="T5" fmla="*/ 2880 h 2881"/>
                <a:gd name="T6" fmla="*/ 2034 w 2425"/>
                <a:gd name="T7" fmla="*/ 1966 h 2881"/>
                <a:gd name="T8" fmla="*/ 2098 w 2425"/>
                <a:gd name="T9" fmla="*/ 1907 h 2881"/>
                <a:gd name="T10" fmla="*/ 2182 w 2425"/>
                <a:gd name="T11" fmla="*/ 1819 h 2881"/>
                <a:gd name="T12" fmla="*/ 2270 w 2425"/>
                <a:gd name="T13" fmla="*/ 1689 h 2881"/>
                <a:gd name="T14" fmla="*/ 2335 w 2425"/>
                <a:gd name="T15" fmla="*/ 1572 h 2881"/>
                <a:gd name="T16" fmla="*/ 2377 w 2425"/>
                <a:gd name="T17" fmla="*/ 1455 h 2881"/>
                <a:gd name="T18" fmla="*/ 2411 w 2425"/>
                <a:gd name="T19" fmla="*/ 1333 h 2881"/>
                <a:gd name="T20" fmla="*/ 2424 w 2425"/>
                <a:gd name="T21" fmla="*/ 1213 h 2881"/>
                <a:gd name="T22" fmla="*/ 2424 w 2425"/>
                <a:gd name="T23" fmla="*/ 1071 h 2881"/>
                <a:gd name="T24" fmla="*/ 2406 w 2425"/>
                <a:gd name="T25" fmla="*/ 930 h 2881"/>
                <a:gd name="T26" fmla="*/ 2372 w 2425"/>
                <a:gd name="T27" fmla="*/ 793 h 2881"/>
                <a:gd name="T28" fmla="*/ 2326 w 2425"/>
                <a:gd name="T29" fmla="*/ 681 h 2881"/>
                <a:gd name="T30" fmla="*/ 2264 w 2425"/>
                <a:gd name="T31" fmla="*/ 568 h 2881"/>
                <a:gd name="T32" fmla="*/ 2197 w 2425"/>
                <a:gd name="T33" fmla="*/ 469 h 2881"/>
                <a:gd name="T34" fmla="*/ 2117 w 2425"/>
                <a:gd name="T35" fmla="*/ 376 h 2881"/>
                <a:gd name="T36" fmla="*/ 2034 w 2425"/>
                <a:gd name="T37" fmla="*/ 296 h 2881"/>
                <a:gd name="T38" fmla="*/ 1936 w 2425"/>
                <a:gd name="T39" fmla="*/ 221 h 2881"/>
                <a:gd name="T40" fmla="*/ 1829 w 2425"/>
                <a:gd name="T41" fmla="*/ 155 h 2881"/>
                <a:gd name="T42" fmla="*/ 1709 w 2425"/>
                <a:gd name="T43" fmla="*/ 96 h 2881"/>
                <a:gd name="T44" fmla="*/ 1577 w 2425"/>
                <a:gd name="T45" fmla="*/ 50 h 2881"/>
                <a:gd name="T46" fmla="*/ 1422 w 2425"/>
                <a:gd name="T47" fmla="*/ 17 h 2881"/>
                <a:gd name="T48" fmla="*/ 1290 w 2425"/>
                <a:gd name="T49" fmla="*/ 0 h 2881"/>
                <a:gd name="T50" fmla="*/ 1096 w 2425"/>
                <a:gd name="T51" fmla="*/ 4 h 2881"/>
                <a:gd name="T52" fmla="*/ 977 w 2425"/>
                <a:gd name="T53" fmla="*/ 21 h 2881"/>
                <a:gd name="T54" fmla="*/ 835 w 2425"/>
                <a:gd name="T55" fmla="*/ 56 h 2881"/>
                <a:gd name="T56" fmla="*/ 713 w 2425"/>
                <a:gd name="T57" fmla="*/ 102 h 2881"/>
                <a:gd name="T58" fmla="*/ 593 w 2425"/>
                <a:gd name="T59" fmla="*/ 163 h 2881"/>
                <a:gd name="T60" fmla="*/ 473 w 2425"/>
                <a:gd name="T61" fmla="*/ 242 h 2881"/>
                <a:gd name="T62" fmla="*/ 363 w 2425"/>
                <a:gd name="T63" fmla="*/ 329 h 2881"/>
                <a:gd name="T64" fmla="*/ 259 w 2425"/>
                <a:gd name="T65" fmla="*/ 438 h 2881"/>
                <a:gd name="T66" fmla="*/ 181 w 2425"/>
                <a:gd name="T67" fmla="*/ 547 h 2881"/>
                <a:gd name="T68" fmla="*/ 114 w 2425"/>
                <a:gd name="T69" fmla="*/ 663 h 2881"/>
                <a:gd name="T70" fmla="*/ 56 w 2425"/>
                <a:gd name="T71" fmla="*/ 804 h 2881"/>
                <a:gd name="T72" fmla="*/ 18 w 2425"/>
                <a:gd name="T73" fmla="*/ 955 h 2881"/>
                <a:gd name="T74" fmla="*/ 0 w 2425"/>
                <a:gd name="T75" fmla="*/ 1129 h 2881"/>
                <a:gd name="T76" fmla="*/ 0 w 2425"/>
                <a:gd name="T77" fmla="*/ 1699 h 2881"/>
                <a:gd name="T78" fmla="*/ 156 w 2425"/>
                <a:gd name="T79" fmla="*/ 1699 h 2881"/>
                <a:gd name="T80" fmla="*/ 191 w 2425"/>
                <a:gd name="T81" fmla="*/ 1745 h 2881"/>
                <a:gd name="T82" fmla="*/ 191 w 2425"/>
                <a:gd name="T83" fmla="*/ 2137 h 2881"/>
                <a:gd name="T84" fmla="*/ 196 w 2425"/>
                <a:gd name="T85" fmla="*/ 2199 h 2881"/>
                <a:gd name="T86" fmla="*/ 213 w 2425"/>
                <a:gd name="T87" fmla="*/ 2263 h 2881"/>
                <a:gd name="T88" fmla="*/ 245 w 2425"/>
                <a:gd name="T89" fmla="*/ 2326 h 2881"/>
                <a:gd name="T90" fmla="*/ 283 w 2425"/>
                <a:gd name="T91" fmla="*/ 2368 h 2881"/>
                <a:gd name="T92" fmla="*/ 334 w 2425"/>
                <a:gd name="T93" fmla="*/ 2410 h 2881"/>
                <a:gd name="T94" fmla="*/ 396 w 2425"/>
                <a:gd name="T95" fmla="*/ 2436 h 2881"/>
                <a:gd name="T96" fmla="*/ 454 w 2425"/>
                <a:gd name="T97" fmla="*/ 2447 h 2881"/>
                <a:gd name="T98" fmla="*/ 769 w 2425"/>
                <a:gd name="T99" fmla="*/ 2447 h 28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25"/>
                <a:gd name="T151" fmla="*/ 0 h 2881"/>
                <a:gd name="T152" fmla="*/ 2425 w 2425"/>
                <a:gd name="T153" fmla="*/ 2881 h 28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25" h="2881">
                  <a:moveTo>
                    <a:pt x="769" y="2447"/>
                  </a:moveTo>
                  <a:lnTo>
                    <a:pt x="769" y="2880"/>
                  </a:lnTo>
                  <a:lnTo>
                    <a:pt x="2034" y="2880"/>
                  </a:lnTo>
                  <a:lnTo>
                    <a:pt x="2034" y="1966"/>
                  </a:lnTo>
                  <a:lnTo>
                    <a:pt x="2098" y="1907"/>
                  </a:lnTo>
                  <a:lnTo>
                    <a:pt x="2182" y="1819"/>
                  </a:lnTo>
                  <a:lnTo>
                    <a:pt x="2270" y="1689"/>
                  </a:lnTo>
                  <a:lnTo>
                    <a:pt x="2335" y="1572"/>
                  </a:lnTo>
                  <a:lnTo>
                    <a:pt x="2377" y="1455"/>
                  </a:lnTo>
                  <a:lnTo>
                    <a:pt x="2411" y="1333"/>
                  </a:lnTo>
                  <a:lnTo>
                    <a:pt x="2424" y="1213"/>
                  </a:lnTo>
                  <a:lnTo>
                    <a:pt x="2424" y="1071"/>
                  </a:lnTo>
                  <a:lnTo>
                    <a:pt x="2406" y="930"/>
                  </a:lnTo>
                  <a:lnTo>
                    <a:pt x="2372" y="793"/>
                  </a:lnTo>
                  <a:lnTo>
                    <a:pt x="2326" y="681"/>
                  </a:lnTo>
                  <a:lnTo>
                    <a:pt x="2264" y="568"/>
                  </a:lnTo>
                  <a:lnTo>
                    <a:pt x="2197" y="469"/>
                  </a:lnTo>
                  <a:lnTo>
                    <a:pt x="2117" y="376"/>
                  </a:lnTo>
                  <a:lnTo>
                    <a:pt x="2034" y="296"/>
                  </a:lnTo>
                  <a:lnTo>
                    <a:pt x="1936" y="221"/>
                  </a:lnTo>
                  <a:lnTo>
                    <a:pt x="1829" y="155"/>
                  </a:lnTo>
                  <a:lnTo>
                    <a:pt x="1709" y="96"/>
                  </a:lnTo>
                  <a:lnTo>
                    <a:pt x="1577" y="50"/>
                  </a:lnTo>
                  <a:lnTo>
                    <a:pt x="1422" y="17"/>
                  </a:lnTo>
                  <a:lnTo>
                    <a:pt x="1290" y="0"/>
                  </a:lnTo>
                  <a:lnTo>
                    <a:pt x="1096" y="4"/>
                  </a:lnTo>
                  <a:lnTo>
                    <a:pt x="977" y="21"/>
                  </a:lnTo>
                  <a:lnTo>
                    <a:pt x="835" y="56"/>
                  </a:lnTo>
                  <a:lnTo>
                    <a:pt x="713" y="102"/>
                  </a:lnTo>
                  <a:lnTo>
                    <a:pt x="593" y="163"/>
                  </a:lnTo>
                  <a:lnTo>
                    <a:pt x="473" y="242"/>
                  </a:lnTo>
                  <a:lnTo>
                    <a:pt x="363" y="329"/>
                  </a:lnTo>
                  <a:lnTo>
                    <a:pt x="259" y="438"/>
                  </a:lnTo>
                  <a:lnTo>
                    <a:pt x="181" y="547"/>
                  </a:lnTo>
                  <a:lnTo>
                    <a:pt x="114" y="663"/>
                  </a:lnTo>
                  <a:lnTo>
                    <a:pt x="56" y="804"/>
                  </a:lnTo>
                  <a:lnTo>
                    <a:pt x="18" y="955"/>
                  </a:lnTo>
                  <a:lnTo>
                    <a:pt x="0" y="1129"/>
                  </a:lnTo>
                  <a:lnTo>
                    <a:pt x="0" y="1699"/>
                  </a:lnTo>
                  <a:lnTo>
                    <a:pt x="156" y="1699"/>
                  </a:lnTo>
                  <a:lnTo>
                    <a:pt x="191" y="1745"/>
                  </a:lnTo>
                  <a:lnTo>
                    <a:pt x="191" y="2137"/>
                  </a:lnTo>
                  <a:lnTo>
                    <a:pt x="196" y="2199"/>
                  </a:lnTo>
                  <a:lnTo>
                    <a:pt x="213" y="2263"/>
                  </a:lnTo>
                  <a:lnTo>
                    <a:pt x="245" y="2326"/>
                  </a:lnTo>
                  <a:lnTo>
                    <a:pt x="283" y="2368"/>
                  </a:lnTo>
                  <a:lnTo>
                    <a:pt x="334" y="2410"/>
                  </a:lnTo>
                  <a:lnTo>
                    <a:pt x="396" y="2436"/>
                  </a:lnTo>
                  <a:lnTo>
                    <a:pt x="454" y="2447"/>
                  </a:lnTo>
                  <a:lnTo>
                    <a:pt x="769" y="2447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7172" name="Oval 4"/>
            <p:cNvSpPr>
              <a:spLocks noChangeArrowheads="1"/>
            </p:cNvSpPr>
            <p:nvPr/>
          </p:nvSpPr>
          <p:spPr bwMode="auto">
            <a:xfrm>
              <a:off x="1869831" y="2362200"/>
              <a:ext cx="2209800" cy="838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00050">
                <a:tabLst>
                  <a:tab pos="1143000" algn="l"/>
                </a:tabLst>
              </a:pPr>
              <a:r>
                <a:rPr lang="es-ES_tradnl">
                  <a:latin typeface="Verdana" pitchFamily="34" charset="0"/>
                </a:rPr>
                <a:t>Consciente</a:t>
              </a:r>
            </a:p>
          </p:txBody>
        </p:sp>
        <p:sp>
          <p:nvSpPr>
            <p:cNvPr id="7173" name="Oval 5"/>
            <p:cNvSpPr>
              <a:spLocks noChangeArrowheads="1"/>
            </p:cNvSpPr>
            <p:nvPr/>
          </p:nvSpPr>
          <p:spPr bwMode="auto">
            <a:xfrm>
              <a:off x="1717431" y="3200400"/>
              <a:ext cx="2362200" cy="1752600"/>
            </a:xfrm>
            <a:prstGeom prst="ellipse">
              <a:avLst/>
            </a:prstGeom>
            <a:solidFill>
              <a:srgbClr val="CECECE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00050">
                <a:tabLst>
                  <a:tab pos="1143000" algn="l"/>
                </a:tabLst>
              </a:pPr>
              <a:r>
                <a:rPr lang="es-ES_tradnl" b="1">
                  <a:latin typeface="Verdana" pitchFamily="34" charset="0"/>
                </a:rPr>
                <a:t>Inconsciente</a:t>
              </a:r>
            </a:p>
          </p:txBody>
        </p:sp>
        <p:sp>
          <p:nvSpPr>
            <p:cNvPr id="7176" name="AutoShape 8"/>
            <p:cNvSpPr>
              <a:spLocks noChangeArrowheads="1"/>
            </p:cNvSpPr>
            <p:nvPr/>
          </p:nvSpPr>
          <p:spPr bwMode="auto">
            <a:xfrm>
              <a:off x="4777374" y="2327740"/>
              <a:ext cx="2532185" cy="762000"/>
            </a:xfrm>
            <a:prstGeom prst="rightArrow">
              <a:avLst>
                <a:gd name="adj1" fmla="val 50000"/>
                <a:gd name="adj2" fmla="val 9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sz="2000" b="1" dirty="0">
                  <a:latin typeface="Verdana" pitchFamily="34" charset="0"/>
                </a:rPr>
                <a:t>mensajes</a:t>
              </a:r>
              <a:endParaRPr lang="es-ES" sz="2000" b="1" dirty="0">
                <a:latin typeface="Verdana" pitchFamily="34" charset="0"/>
              </a:endParaRPr>
            </a:p>
          </p:txBody>
        </p:sp>
        <p:sp>
          <p:nvSpPr>
            <p:cNvPr id="7177" name="AutoShape 9"/>
            <p:cNvSpPr>
              <a:spLocks noChangeArrowheads="1"/>
            </p:cNvSpPr>
            <p:nvPr/>
          </p:nvSpPr>
          <p:spPr bwMode="auto">
            <a:xfrm>
              <a:off x="4825897" y="3200400"/>
              <a:ext cx="2532185" cy="1828800"/>
            </a:xfrm>
            <a:prstGeom prst="rightArrow">
              <a:avLst>
                <a:gd name="adj1" fmla="val 74241"/>
                <a:gd name="adj2" fmla="val 37500"/>
              </a:avLst>
            </a:prstGeom>
            <a:solidFill>
              <a:srgbClr val="CECEC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sz="2000" b="1" dirty="0" err="1">
                  <a:latin typeface="Verdana" pitchFamily="34" charset="0"/>
                </a:rPr>
                <a:t>metamensajes</a:t>
              </a:r>
              <a:endParaRPr lang="es-ES" sz="2000" b="1" dirty="0">
                <a:latin typeface="Verdana" pitchFamily="34" charset="0"/>
              </a:endParaRPr>
            </a:p>
          </p:txBody>
        </p:sp>
        <p:sp>
          <p:nvSpPr>
            <p:cNvPr id="7179" name="AutoShape 11"/>
            <p:cNvSpPr>
              <a:spLocks noChangeArrowheads="1"/>
            </p:cNvSpPr>
            <p:nvPr/>
          </p:nvSpPr>
          <p:spPr bwMode="auto">
            <a:xfrm>
              <a:off x="2520462" y="4876800"/>
              <a:ext cx="633046" cy="3810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CECEC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VE"/>
            </a:p>
          </p:txBody>
        </p:sp>
      </p:grp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6715140" y="1214422"/>
            <a:ext cx="2182691" cy="1357322"/>
          </a:xfrm>
          <a:prstGeom prst="rect">
            <a:avLst/>
          </a:prstGeom>
          <a:blipFill>
            <a:blip r:embed="rId4" cstate="print">
              <a:lum bright="20000"/>
            </a:blip>
            <a:stretch>
              <a:fillRect/>
            </a:stretch>
          </a:blip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VERBAL</a:t>
            </a:r>
            <a:endParaRPr lang="es-E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3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Mensaje </a:t>
            </a:r>
            <a:r>
              <a:rPr lang="es-ES_tradnl" dirty="0" smtClean="0"/>
              <a:t>y </a:t>
            </a:r>
            <a:r>
              <a:rPr lang="es-ES_tradnl" dirty="0" err="1" smtClean="0"/>
              <a:t>M</a:t>
            </a:r>
            <a:r>
              <a:rPr lang="es-ES_tradnl" dirty="0" err="1" smtClean="0"/>
              <a:t>etamensaje</a:t>
            </a:r>
            <a:endParaRPr lang="es-ES_tradnl" dirty="0" smtClean="0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480646" y="5241925"/>
            <a:ext cx="838200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480646" y="2574925"/>
            <a:ext cx="838200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grpSp>
        <p:nvGrpSpPr>
          <p:cNvPr id="2" name="13 Grupo"/>
          <p:cNvGrpSpPr/>
          <p:nvPr/>
        </p:nvGrpSpPr>
        <p:grpSpPr>
          <a:xfrm>
            <a:off x="214283" y="1714488"/>
            <a:ext cx="6500858" cy="4911731"/>
            <a:chOff x="1336431" y="2209800"/>
            <a:chExt cx="6021651" cy="4054475"/>
          </a:xfrm>
        </p:grpSpPr>
        <p:sp>
          <p:nvSpPr>
            <p:cNvPr id="7171" name="Freeform 3"/>
            <p:cNvSpPr>
              <a:spLocks/>
            </p:cNvSpPr>
            <p:nvPr/>
          </p:nvSpPr>
          <p:spPr bwMode="auto">
            <a:xfrm flipH="1">
              <a:off x="1336431" y="2209800"/>
              <a:ext cx="3216520" cy="4054475"/>
            </a:xfrm>
            <a:custGeom>
              <a:avLst/>
              <a:gdLst>
                <a:gd name="T0" fmla="*/ 769 w 2425"/>
                <a:gd name="T1" fmla="*/ 2447 h 2881"/>
                <a:gd name="T2" fmla="*/ 769 w 2425"/>
                <a:gd name="T3" fmla="*/ 2880 h 2881"/>
                <a:gd name="T4" fmla="*/ 2034 w 2425"/>
                <a:gd name="T5" fmla="*/ 2880 h 2881"/>
                <a:gd name="T6" fmla="*/ 2034 w 2425"/>
                <a:gd name="T7" fmla="*/ 1966 h 2881"/>
                <a:gd name="T8" fmla="*/ 2098 w 2425"/>
                <a:gd name="T9" fmla="*/ 1907 h 2881"/>
                <a:gd name="T10" fmla="*/ 2182 w 2425"/>
                <a:gd name="T11" fmla="*/ 1819 h 2881"/>
                <a:gd name="T12" fmla="*/ 2270 w 2425"/>
                <a:gd name="T13" fmla="*/ 1689 h 2881"/>
                <a:gd name="T14" fmla="*/ 2335 w 2425"/>
                <a:gd name="T15" fmla="*/ 1572 h 2881"/>
                <a:gd name="T16" fmla="*/ 2377 w 2425"/>
                <a:gd name="T17" fmla="*/ 1455 h 2881"/>
                <a:gd name="T18" fmla="*/ 2411 w 2425"/>
                <a:gd name="T19" fmla="*/ 1333 h 2881"/>
                <a:gd name="T20" fmla="*/ 2424 w 2425"/>
                <a:gd name="T21" fmla="*/ 1213 h 2881"/>
                <a:gd name="T22" fmla="*/ 2424 w 2425"/>
                <a:gd name="T23" fmla="*/ 1071 h 2881"/>
                <a:gd name="T24" fmla="*/ 2406 w 2425"/>
                <a:gd name="T25" fmla="*/ 930 h 2881"/>
                <a:gd name="T26" fmla="*/ 2372 w 2425"/>
                <a:gd name="T27" fmla="*/ 793 h 2881"/>
                <a:gd name="T28" fmla="*/ 2326 w 2425"/>
                <a:gd name="T29" fmla="*/ 681 h 2881"/>
                <a:gd name="T30" fmla="*/ 2264 w 2425"/>
                <a:gd name="T31" fmla="*/ 568 h 2881"/>
                <a:gd name="T32" fmla="*/ 2197 w 2425"/>
                <a:gd name="T33" fmla="*/ 469 h 2881"/>
                <a:gd name="T34" fmla="*/ 2117 w 2425"/>
                <a:gd name="T35" fmla="*/ 376 h 2881"/>
                <a:gd name="T36" fmla="*/ 2034 w 2425"/>
                <a:gd name="T37" fmla="*/ 296 h 2881"/>
                <a:gd name="T38" fmla="*/ 1936 w 2425"/>
                <a:gd name="T39" fmla="*/ 221 h 2881"/>
                <a:gd name="T40" fmla="*/ 1829 w 2425"/>
                <a:gd name="T41" fmla="*/ 155 h 2881"/>
                <a:gd name="T42" fmla="*/ 1709 w 2425"/>
                <a:gd name="T43" fmla="*/ 96 h 2881"/>
                <a:gd name="T44" fmla="*/ 1577 w 2425"/>
                <a:gd name="T45" fmla="*/ 50 h 2881"/>
                <a:gd name="T46" fmla="*/ 1422 w 2425"/>
                <a:gd name="T47" fmla="*/ 17 h 2881"/>
                <a:gd name="T48" fmla="*/ 1290 w 2425"/>
                <a:gd name="T49" fmla="*/ 0 h 2881"/>
                <a:gd name="T50" fmla="*/ 1096 w 2425"/>
                <a:gd name="T51" fmla="*/ 4 h 2881"/>
                <a:gd name="T52" fmla="*/ 977 w 2425"/>
                <a:gd name="T53" fmla="*/ 21 h 2881"/>
                <a:gd name="T54" fmla="*/ 835 w 2425"/>
                <a:gd name="T55" fmla="*/ 56 h 2881"/>
                <a:gd name="T56" fmla="*/ 713 w 2425"/>
                <a:gd name="T57" fmla="*/ 102 h 2881"/>
                <a:gd name="T58" fmla="*/ 593 w 2425"/>
                <a:gd name="T59" fmla="*/ 163 h 2881"/>
                <a:gd name="T60" fmla="*/ 473 w 2425"/>
                <a:gd name="T61" fmla="*/ 242 h 2881"/>
                <a:gd name="T62" fmla="*/ 363 w 2425"/>
                <a:gd name="T63" fmla="*/ 329 h 2881"/>
                <a:gd name="T64" fmla="*/ 259 w 2425"/>
                <a:gd name="T65" fmla="*/ 438 h 2881"/>
                <a:gd name="T66" fmla="*/ 181 w 2425"/>
                <a:gd name="T67" fmla="*/ 547 h 2881"/>
                <a:gd name="T68" fmla="*/ 114 w 2425"/>
                <a:gd name="T69" fmla="*/ 663 h 2881"/>
                <a:gd name="T70" fmla="*/ 56 w 2425"/>
                <a:gd name="T71" fmla="*/ 804 h 2881"/>
                <a:gd name="T72" fmla="*/ 18 w 2425"/>
                <a:gd name="T73" fmla="*/ 955 h 2881"/>
                <a:gd name="T74" fmla="*/ 0 w 2425"/>
                <a:gd name="T75" fmla="*/ 1129 h 2881"/>
                <a:gd name="T76" fmla="*/ 0 w 2425"/>
                <a:gd name="T77" fmla="*/ 1699 h 2881"/>
                <a:gd name="T78" fmla="*/ 156 w 2425"/>
                <a:gd name="T79" fmla="*/ 1699 h 2881"/>
                <a:gd name="T80" fmla="*/ 191 w 2425"/>
                <a:gd name="T81" fmla="*/ 1745 h 2881"/>
                <a:gd name="T82" fmla="*/ 191 w 2425"/>
                <a:gd name="T83" fmla="*/ 2137 h 2881"/>
                <a:gd name="T84" fmla="*/ 196 w 2425"/>
                <a:gd name="T85" fmla="*/ 2199 h 2881"/>
                <a:gd name="T86" fmla="*/ 213 w 2425"/>
                <a:gd name="T87" fmla="*/ 2263 h 2881"/>
                <a:gd name="T88" fmla="*/ 245 w 2425"/>
                <a:gd name="T89" fmla="*/ 2326 h 2881"/>
                <a:gd name="T90" fmla="*/ 283 w 2425"/>
                <a:gd name="T91" fmla="*/ 2368 h 2881"/>
                <a:gd name="T92" fmla="*/ 334 w 2425"/>
                <a:gd name="T93" fmla="*/ 2410 h 2881"/>
                <a:gd name="T94" fmla="*/ 396 w 2425"/>
                <a:gd name="T95" fmla="*/ 2436 h 2881"/>
                <a:gd name="T96" fmla="*/ 454 w 2425"/>
                <a:gd name="T97" fmla="*/ 2447 h 2881"/>
                <a:gd name="T98" fmla="*/ 769 w 2425"/>
                <a:gd name="T99" fmla="*/ 2447 h 28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25"/>
                <a:gd name="T151" fmla="*/ 0 h 2881"/>
                <a:gd name="T152" fmla="*/ 2425 w 2425"/>
                <a:gd name="T153" fmla="*/ 2881 h 28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25" h="2881">
                  <a:moveTo>
                    <a:pt x="769" y="2447"/>
                  </a:moveTo>
                  <a:lnTo>
                    <a:pt x="769" y="2880"/>
                  </a:lnTo>
                  <a:lnTo>
                    <a:pt x="2034" y="2880"/>
                  </a:lnTo>
                  <a:lnTo>
                    <a:pt x="2034" y="1966"/>
                  </a:lnTo>
                  <a:lnTo>
                    <a:pt x="2098" y="1907"/>
                  </a:lnTo>
                  <a:lnTo>
                    <a:pt x="2182" y="1819"/>
                  </a:lnTo>
                  <a:lnTo>
                    <a:pt x="2270" y="1689"/>
                  </a:lnTo>
                  <a:lnTo>
                    <a:pt x="2335" y="1572"/>
                  </a:lnTo>
                  <a:lnTo>
                    <a:pt x="2377" y="1455"/>
                  </a:lnTo>
                  <a:lnTo>
                    <a:pt x="2411" y="1333"/>
                  </a:lnTo>
                  <a:lnTo>
                    <a:pt x="2424" y="1213"/>
                  </a:lnTo>
                  <a:lnTo>
                    <a:pt x="2424" y="1071"/>
                  </a:lnTo>
                  <a:lnTo>
                    <a:pt x="2406" y="930"/>
                  </a:lnTo>
                  <a:lnTo>
                    <a:pt x="2372" y="793"/>
                  </a:lnTo>
                  <a:lnTo>
                    <a:pt x="2326" y="681"/>
                  </a:lnTo>
                  <a:lnTo>
                    <a:pt x="2264" y="568"/>
                  </a:lnTo>
                  <a:lnTo>
                    <a:pt x="2197" y="469"/>
                  </a:lnTo>
                  <a:lnTo>
                    <a:pt x="2117" y="376"/>
                  </a:lnTo>
                  <a:lnTo>
                    <a:pt x="2034" y="296"/>
                  </a:lnTo>
                  <a:lnTo>
                    <a:pt x="1936" y="221"/>
                  </a:lnTo>
                  <a:lnTo>
                    <a:pt x="1829" y="155"/>
                  </a:lnTo>
                  <a:lnTo>
                    <a:pt x="1709" y="96"/>
                  </a:lnTo>
                  <a:lnTo>
                    <a:pt x="1577" y="50"/>
                  </a:lnTo>
                  <a:lnTo>
                    <a:pt x="1422" y="17"/>
                  </a:lnTo>
                  <a:lnTo>
                    <a:pt x="1290" y="0"/>
                  </a:lnTo>
                  <a:lnTo>
                    <a:pt x="1096" y="4"/>
                  </a:lnTo>
                  <a:lnTo>
                    <a:pt x="977" y="21"/>
                  </a:lnTo>
                  <a:lnTo>
                    <a:pt x="835" y="56"/>
                  </a:lnTo>
                  <a:lnTo>
                    <a:pt x="713" y="102"/>
                  </a:lnTo>
                  <a:lnTo>
                    <a:pt x="593" y="163"/>
                  </a:lnTo>
                  <a:lnTo>
                    <a:pt x="473" y="242"/>
                  </a:lnTo>
                  <a:lnTo>
                    <a:pt x="363" y="329"/>
                  </a:lnTo>
                  <a:lnTo>
                    <a:pt x="259" y="438"/>
                  </a:lnTo>
                  <a:lnTo>
                    <a:pt x="181" y="547"/>
                  </a:lnTo>
                  <a:lnTo>
                    <a:pt x="114" y="663"/>
                  </a:lnTo>
                  <a:lnTo>
                    <a:pt x="56" y="804"/>
                  </a:lnTo>
                  <a:lnTo>
                    <a:pt x="18" y="955"/>
                  </a:lnTo>
                  <a:lnTo>
                    <a:pt x="0" y="1129"/>
                  </a:lnTo>
                  <a:lnTo>
                    <a:pt x="0" y="1699"/>
                  </a:lnTo>
                  <a:lnTo>
                    <a:pt x="156" y="1699"/>
                  </a:lnTo>
                  <a:lnTo>
                    <a:pt x="191" y="1745"/>
                  </a:lnTo>
                  <a:lnTo>
                    <a:pt x="191" y="2137"/>
                  </a:lnTo>
                  <a:lnTo>
                    <a:pt x="196" y="2199"/>
                  </a:lnTo>
                  <a:lnTo>
                    <a:pt x="213" y="2263"/>
                  </a:lnTo>
                  <a:lnTo>
                    <a:pt x="245" y="2326"/>
                  </a:lnTo>
                  <a:lnTo>
                    <a:pt x="283" y="2368"/>
                  </a:lnTo>
                  <a:lnTo>
                    <a:pt x="334" y="2410"/>
                  </a:lnTo>
                  <a:lnTo>
                    <a:pt x="396" y="2436"/>
                  </a:lnTo>
                  <a:lnTo>
                    <a:pt x="454" y="2447"/>
                  </a:lnTo>
                  <a:lnTo>
                    <a:pt x="769" y="2447"/>
                  </a:lnTo>
                </a:path>
              </a:pathLst>
            </a:custGeom>
            <a:solidFill>
              <a:srgbClr val="00FFFF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7172" name="Oval 4"/>
            <p:cNvSpPr>
              <a:spLocks noChangeArrowheads="1"/>
            </p:cNvSpPr>
            <p:nvPr/>
          </p:nvSpPr>
          <p:spPr bwMode="auto">
            <a:xfrm>
              <a:off x="1869831" y="2362200"/>
              <a:ext cx="2209800" cy="838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00050">
                <a:tabLst>
                  <a:tab pos="1143000" algn="l"/>
                </a:tabLst>
              </a:pPr>
              <a:r>
                <a:rPr lang="es-ES_tradnl">
                  <a:latin typeface="Verdana" pitchFamily="34" charset="0"/>
                </a:rPr>
                <a:t>Consciente</a:t>
              </a:r>
            </a:p>
          </p:txBody>
        </p:sp>
        <p:sp>
          <p:nvSpPr>
            <p:cNvPr id="7173" name="Oval 5"/>
            <p:cNvSpPr>
              <a:spLocks noChangeArrowheads="1"/>
            </p:cNvSpPr>
            <p:nvPr/>
          </p:nvSpPr>
          <p:spPr bwMode="auto">
            <a:xfrm>
              <a:off x="1717431" y="3200400"/>
              <a:ext cx="2362200" cy="1752600"/>
            </a:xfrm>
            <a:prstGeom prst="ellipse">
              <a:avLst/>
            </a:prstGeom>
            <a:solidFill>
              <a:srgbClr val="CECECE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00050">
                <a:tabLst>
                  <a:tab pos="1143000" algn="l"/>
                </a:tabLst>
              </a:pPr>
              <a:r>
                <a:rPr lang="es-ES_tradnl" b="1">
                  <a:latin typeface="Verdana" pitchFamily="34" charset="0"/>
                </a:rPr>
                <a:t>Inconsciente</a:t>
              </a:r>
            </a:p>
          </p:txBody>
        </p:sp>
        <p:sp>
          <p:nvSpPr>
            <p:cNvPr id="7176" name="AutoShape 8"/>
            <p:cNvSpPr>
              <a:spLocks noChangeArrowheads="1"/>
            </p:cNvSpPr>
            <p:nvPr/>
          </p:nvSpPr>
          <p:spPr bwMode="auto">
            <a:xfrm>
              <a:off x="4777374" y="2327740"/>
              <a:ext cx="2532185" cy="762000"/>
            </a:xfrm>
            <a:prstGeom prst="rightArrow">
              <a:avLst>
                <a:gd name="adj1" fmla="val 50000"/>
                <a:gd name="adj2" fmla="val 9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sz="2000" b="1" dirty="0">
                  <a:latin typeface="Verdana" pitchFamily="34" charset="0"/>
                </a:rPr>
                <a:t>mensajes</a:t>
              </a:r>
              <a:endParaRPr lang="es-ES" sz="2000" b="1" dirty="0">
                <a:latin typeface="Verdana" pitchFamily="34" charset="0"/>
              </a:endParaRPr>
            </a:p>
          </p:txBody>
        </p:sp>
        <p:sp>
          <p:nvSpPr>
            <p:cNvPr id="7177" name="AutoShape 9"/>
            <p:cNvSpPr>
              <a:spLocks noChangeArrowheads="1"/>
            </p:cNvSpPr>
            <p:nvPr/>
          </p:nvSpPr>
          <p:spPr bwMode="auto">
            <a:xfrm>
              <a:off x="4825897" y="3200400"/>
              <a:ext cx="2532185" cy="1828800"/>
            </a:xfrm>
            <a:prstGeom prst="rightArrow">
              <a:avLst>
                <a:gd name="adj1" fmla="val 74241"/>
                <a:gd name="adj2" fmla="val 37500"/>
              </a:avLst>
            </a:prstGeom>
            <a:solidFill>
              <a:srgbClr val="CECEC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sz="2000" b="1" dirty="0" err="1">
                  <a:latin typeface="Verdana" pitchFamily="34" charset="0"/>
                </a:rPr>
                <a:t>metamensajes</a:t>
              </a:r>
              <a:endParaRPr lang="es-ES" sz="2000" b="1" dirty="0">
                <a:latin typeface="Verdana" pitchFamily="34" charset="0"/>
              </a:endParaRPr>
            </a:p>
          </p:txBody>
        </p:sp>
        <p:sp>
          <p:nvSpPr>
            <p:cNvPr id="7179" name="AutoShape 11"/>
            <p:cNvSpPr>
              <a:spLocks noChangeArrowheads="1"/>
            </p:cNvSpPr>
            <p:nvPr/>
          </p:nvSpPr>
          <p:spPr bwMode="auto">
            <a:xfrm>
              <a:off x="2520462" y="4876800"/>
              <a:ext cx="633046" cy="3810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CECEC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VE"/>
            </a:p>
          </p:txBody>
        </p:sp>
      </p:grp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6715140" y="1214422"/>
            <a:ext cx="2182691" cy="13573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Verdana" pitchFamily="34" charset="0"/>
              </a:rPr>
              <a:t>VERBAL</a:t>
            </a:r>
            <a:endParaRPr lang="es-E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18866" name="Rectangle 18"/>
          <p:cNvSpPr>
            <a:spLocks noChangeArrowheads="1"/>
          </p:cNvSpPr>
          <p:nvPr/>
        </p:nvSpPr>
        <p:spPr bwMode="auto">
          <a:xfrm>
            <a:off x="6786578" y="1214446"/>
            <a:ext cx="2143140" cy="550070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MX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No Verbal</a:t>
            </a:r>
          </a:p>
          <a:p>
            <a:pPr algn="ctr">
              <a:defRPr/>
            </a:pPr>
            <a:r>
              <a:rPr lang="es-MX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Fisiologia</a:t>
            </a:r>
            <a:endParaRPr lang="es-MX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defRPr/>
            </a:pPr>
            <a:r>
              <a:rPr lang="es-MX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Proxemia</a:t>
            </a:r>
            <a:endParaRPr lang="es-MX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defRPr/>
            </a:pPr>
            <a:r>
              <a:rPr lang="es-MX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Conducta </a:t>
            </a:r>
            <a:r>
              <a:rPr lang="es-MX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táctil</a:t>
            </a:r>
          </a:p>
          <a:p>
            <a:pPr algn="ctr">
              <a:defRPr/>
            </a:pPr>
            <a:r>
              <a:rPr lang="es-MX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Características</a:t>
            </a:r>
            <a:r>
              <a:rPr lang="es-MX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es-MX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</a:br>
            <a:r>
              <a:rPr lang="es-MX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físicas</a:t>
            </a:r>
          </a:p>
          <a:p>
            <a:pPr algn="ctr">
              <a:defRPr/>
            </a:pPr>
            <a:r>
              <a:rPr lang="es-MX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Paralinguística</a:t>
            </a:r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3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Mensaje </a:t>
            </a:r>
            <a:r>
              <a:rPr lang="es-ES_tradnl" dirty="0" smtClean="0"/>
              <a:t>y </a:t>
            </a:r>
            <a:r>
              <a:rPr lang="es-ES_tradnl" dirty="0" err="1" smtClean="0"/>
              <a:t>metamensaje</a:t>
            </a:r>
            <a:endParaRPr lang="es-ES_tradnl" dirty="0" smtClean="0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480646" y="5241925"/>
            <a:ext cx="838200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500034" y="2214554"/>
            <a:ext cx="2532185" cy="762000"/>
          </a:xfrm>
          <a:prstGeom prst="rightArrow">
            <a:avLst>
              <a:gd name="adj1" fmla="val 50000"/>
              <a:gd name="adj2" fmla="val 90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800">
                <a:latin typeface="Verdana" pitchFamily="34" charset="0"/>
              </a:rPr>
              <a:t>mensajes</a:t>
            </a:r>
            <a:endParaRPr lang="es-ES" sz="1800">
              <a:latin typeface="Verdana" pitchFamily="34" charset="0"/>
            </a:endParaRP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571472" y="3429000"/>
            <a:ext cx="2532185" cy="1828800"/>
          </a:xfrm>
          <a:prstGeom prst="rightArrow">
            <a:avLst>
              <a:gd name="adj1" fmla="val 74241"/>
              <a:gd name="adj2" fmla="val 37500"/>
            </a:avLst>
          </a:prstGeom>
          <a:solidFill>
            <a:srgbClr val="CECECE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800" b="1" dirty="0" err="1">
                <a:latin typeface="Verdana" pitchFamily="34" charset="0"/>
              </a:rPr>
              <a:t>metamensajes</a:t>
            </a:r>
            <a:endParaRPr lang="es-ES" sz="1800" b="1" dirty="0">
              <a:latin typeface="Verdana" pitchFamily="34" charset="0"/>
            </a:endParaRPr>
          </a:p>
        </p:txBody>
      </p:sp>
      <p:sp>
        <p:nvSpPr>
          <p:cNvPr id="7182" name="Rectangle 16"/>
          <p:cNvSpPr>
            <a:spLocks noChangeArrowheads="1"/>
          </p:cNvSpPr>
          <p:nvPr/>
        </p:nvSpPr>
        <p:spPr bwMode="auto">
          <a:xfrm>
            <a:off x="4431323" y="1371600"/>
            <a:ext cx="4149969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  <a:buFont typeface="Wingdings" pitchFamily="2" charset="2"/>
              <a:buNone/>
            </a:pPr>
            <a:endParaRPr lang="es-ES_tradnl" sz="1200" i="1" dirty="0">
              <a:latin typeface="Verdana" pitchFamily="34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572000" y="1428736"/>
            <a:ext cx="3182823" cy="2428892"/>
          </a:xfrm>
          <a:prstGeom prst="rect">
            <a:avLst/>
          </a:prstGeom>
          <a:blipFill>
            <a:blip r:embed="rId4">
              <a:lum bright="20000"/>
            </a:blip>
            <a:stretch>
              <a:fillRect/>
            </a:stretch>
          </a:blip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 pitchFamily="34" charset="0"/>
              </a:rPr>
              <a:t>VERBAL</a:t>
            </a:r>
          </a:p>
          <a:p>
            <a:pPr algn="ctr">
              <a:defRPr/>
            </a:pPr>
            <a:r>
              <a:rPr lang="es-ES_tradnl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 pitchFamily="34" charset="0"/>
              </a:rPr>
              <a:t>Vocabulario –</a:t>
            </a:r>
          </a:p>
          <a:p>
            <a:pPr algn="ctr">
              <a:defRPr/>
            </a:pPr>
            <a:r>
              <a:rPr lang="es-ES_tradnl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 pitchFamily="34" charset="0"/>
              </a:rPr>
              <a:t> Manejo del lenguaje –</a:t>
            </a:r>
          </a:p>
          <a:p>
            <a:pPr algn="ctr">
              <a:defRPr/>
            </a:pPr>
            <a:r>
              <a:rPr lang="es-ES_tradnl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 pitchFamily="34" charset="0"/>
              </a:rPr>
              <a:t> Frases típicas </a:t>
            </a:r>
          </a:p>
          <a:p>
            <a:pPr algn="ctr">
              <a:defRPr/>
            </a:pPr>
            <a:r>
              <a:rPr lang="es-ES_tradnl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 pitchFamily="34" charset="0"/>
              </a:rPr>
              <a:t>Contenidos planificados</a:t>
            </a:r>
          </a:p>
          <a:p>
            <a:pPr algn="ctr">
              <a:defRPr/>
            </a:pPr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Verdana" pitchFamily="34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3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Mensaje </a:t>
            </a:r>
            <a:r>
              <a:rPr lang="es-ES_tradnl" dirty="0" smtClean="0"/>
              <a:t>y </a:t>
            </a:r>
            <a:r>
              <a:rPr lang="es-ES_tradnl" dirty="0" err="1" smtClean="0"/>
              <a:t>metamensaje</a:t>
            </a:r>
            <a:endParaRPr lang="es-ES_tradnl" dirty="0" smtClean="0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480646" y="5241925"/>
            <a:ext cx="838200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500034" y="2214554"/>
            <a:ext cx="2532185" cy="762000"/>
          </a:xfrm>
          <a:prstGeom prst="rightArrow">
            <a:avLst>
              <a:gd name="adj1" fmla="val 50000"/>
              <a:gd name="adj2" fmla="val 90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800">
                <a:latin typeface="Verdana" pitchFamily="34" charset="0"/>
              </a:rPr>
              <a:t>mensajes</a:t>
            </a:r>
            <a:endParaRPr lang="es-ES" sz="1800">
              <a:latin typeface="Verdana" pitchFamily="34" charset="0"/>
            </a:endParaRP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571472" y="3429000"/>
            <a:ext cx="2532185" cy="1828800"/>
          </a:xfrm>
          <a:prstGeom prst="rightArrow">
            <a:avLst>
              <a:gd name="adj1" fmla="val 74241"/>
              <a:gd name="adj2" fmla="val 37500"/>
            </a:avLst>
          </a:prstGeom>
          <a:solidFill>
            <a:srgbClr val="CECECE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800" b="1" dirty="0" err="1">
                <a:latin typeface="Verdana" pitchFamily="34" charset="0"/>
              </a:rPr>
              <a:t>metamensajes</a:t>
            </a:r>
            <a:endParaRPr lang="es-ES" sz="1800" b="1" dirty="0">
              <a:latin typeface="Verdana" pitchFamily="34" charset="0"/>
            </a:endParaRPr>
          </a:p>
        </p:txBody>
      </p:sp>
      <p:sp>
        <p:nvSpPr>
          <p:cNvPr id="7182" name="Rectangle 16"/>
          <p:cNvSpPr>
            <a:spLocks noChangeArrowheads="1"/>
          </p:cNvSpPr>
          <p:nvPr/>
        </p:nvSpPr>
        <p:spPr bwMode="auto">
          <a:xfrm>
            <a:off x="4431323" y="1371600"/>
            <a:ext cx="4149969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  <a:buFont typeface="Wingdings" pitchFamily="2" charset="2"/>
              <a:buNone/>
            </a:pPr>
            <a:endParaRPr lang="es-ES_tradnl" sz="1200" i="1" dirty="0">
              <a:latin typeface="Verdana" pitchFamily="34" charset="0"/>
            </a:endParaRPr>
          </a:p>
        </p:txBody>
      </p:sp>
      <p:sp>
        <p:nvSpPr>
          <p:cNvPr id="7183" name="Rectangle 17"/>
          <p:cNvSpPr>
            <a:spLocks noChangeArrowheads="1"/>
          </p:cNvSpPr>
          <p:nvPr/>
        </p:nvSpPr>
        <p:spPr bwMode="auto">
          <a:xfrm>
            <a:off x="6572264" y="928670"/>
            <a:ext cx="2143140" cy="58262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s-ES_tradn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Verdana" pitchFamily="34" charset="0"/>
              </a:rPr>
              <a:t>Pronunciación - Volumen, tono, timbre - Gestos, movimientos corporales, Teatralización, Expresión facial, Mirada, Postura, Andar, Vestimenta</a:t>
            </a:r>
            <a:r>
              <a:rPr lang="es-ES_tradn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Verdana" pitchFamily="34" charset="0"/>
              </a:rPr>
              <a:t>/ calzado</a:t>
            </a:r>
            <a:r>
              <a:rPr lang="es-ES_tradn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Verdana" pitchFamily="34" charset="0"/>
              </a:rPr>
              <a:t>, accesorios, Parpadeo, “tics”, Respiración, </a:t>
            </a:r>
            <a:r>
              <a:rPr lang="es-MX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Verdana" pitchFamily="34" charset="0"/>
              </a:rPr>
              <a:t>Salud, piel, pelo, manos, uñas, </a:t>
            </a:r>
            <a:r>
              <a:rPr lang="es-ES_tradn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Verdana" pitchFamily="34" charset="0"/>
              </a:rPr>
              <a:t>Perfumes, aseo, Peinado, Figura</a:t>
            </a:r>
            <a:endParaRPr lang="es-ES_tradn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Verdana" pitchFamily="34" charset="0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3571868" y="1142984"/>
            <a:ext cx="2428892" cy="550070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MX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No Verbal</a:t>
            </a:r>
            <a:endParaRPr lang="es-MX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defRPr/>
            </a:pPr>
            <a:r>
              <a:rPr lang="es-MX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Proxemia</a:t>
            </a:r>
            <a:endParaRPr lang="es-MX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algn="ctr">
              <a:defRPr/>
            </a:pPr>
            <a:r>
              <a:rPr lang="es-MX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Conducta </a:t>
            </a:r>
            <a:r>
              <a:rPr lang="es-MX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táctil</a:t>
            </a:r>
          </a:p>
          <a:p>
            <a:pPr algn="ctr">
              <a:defRPr/>
            </a:pPr>
            <a:r>
              <a:rPr lang="es-MX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Características</a:t>
            </a:r>
            <a:r>
              <a:rPr lang="es-MX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es-MX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</a:br>
            <a:r>
              <a:rPr lang="es-MX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físicas</a:t>
            </a:r>
          </a:p>
          <a:p>
            <a:pPr algn="ctr">
              <a:defRPr/>
            </a:pPr>
            <a:r>
              <a:rPr lang="es-MX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Paralinguística</a:t>
            </a:r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3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3"/>
          <p:cNvSpPr txBox="1">
            <a:spLocks noChangeArrowheads="1"/>
          </p:cNvSpPr>
          <p:nvPr/>
        </p:nvSpPr>
        <p:spPr bwMode="auto">
          <a:xfrm>
            <a:off x="762000" y="533400"/>
            <a:ext cx="7848600" cy="584775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Lucida Sans" pitchFamily="34" charset="0"/>
                <a:cs typeface="Times New Roman" pitchFamily="18" charset="0"/>
              </a:rPr>
              <a:t>MODELO BAGEL</a:t>
            </a:r>
            <a:endParaRPr lang="es-AR" sz="3200" b="1" dirty="0">
              <a:solidFill>
                <a:srgbClr val="CC3300"/>
              </a:solidFill>
              <a:latin typeface="Lucida Sans" pitchFamily="34" charset="0"/>
              <a:cs typeface="Times New Roman" pitchFamily="18" charset="0"/>
            </a:endParaRPr>
          </a:p>
        </p:txBody>
      </p:sp>
      <p:sp>
        <p:nvSpPr>
          <p:cNvPr id="10244" name="AutoShape 11"/>
          <p:cNvSpPr>
            <a:spLocks noChangeArrowheads="1"/>
          </p:cNvSpPr>
          <p:nvPr/>
        </p:nvSpPr>
        <p:spPr bwMode="auto">
          <a:xfrm>
            <a:off x="1068239" y="1598617"/>
            <a:ext cx="4246689" cy="477994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714348" y="1500174"/>
            <a:ext cx="3857652" cy="4013406"/>
          </a:xfrm>
          <a:prstGeom prst="rect">
            <a:avLst/>
          </a:prstGeom>
          <a:noFill/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06613" indent="-1830388">
              <a:lnSpc>
                <a:spcPct val="140000"/>
              </a:lnSpc>
              <a:buClr>
                <a:srgbClr val="C26100"/>
              </a:buClr>
              <a:buSzPct val="150000"/>
            </a:pPr>
            <a:r>
              <a:rPr lang="es-AR" sz="2800" b="1" dirty="0" smtClean="0">
                <a:solidFill>
                  <a:srgbClr val="006600"/>
                </a:solidFill>
                <a:latin typeface="Lucida Sans" pitchFamily="34" charset="0"/>
              </a:rPr>
              <a:t>B.A.G.E.L.</a:t>
            </a:r>
          </a:p>
          <a:p>
            <a:pPr marL="2106613" indent="-1830388">
              <a:lnSpc>
                <a:spcPct val="140000"/>
              </a:lnSpc>
              <a:buClr>
                <a:srgbClr val="C26100"/>
              </a:buClr>
              <a:buSzPct val="150000"/>
            </a:pPr>
            <a:r>
              <a:rPr lang="es-AR" sz="2800" b="1" dirty="0" err="1" smtClean="0">
                <a:solidFill>
                  <a:srgbClr val="006600"/>
                </a:solidFill>
                <a:latin typeface="Lucida Sans" pitchFamily="34" charset="0"/>
              </a:rPr>
              <a:t>Body</a:t>
            </a:r>
            <a:r>
              <a:rPr lang="es-AR" sz="2800" b="1" dirty="0" smtClean="0">
                <a:solidFill>
                  <a:srgbClr val="006600"/>
                </a:solidFill>
                <a:latin typeface="Lucida Sans" pitchFamily="34" charset="0"/>
              </a:rPr>
              <a:t> </a:t>
            </a:r>
            <a:r>
              <a:rPr lang="es-AR" sz="2800" b="1" dirty="0" err="1" smtClean="0">
                <a:solidFill>
                  <a:srgbClr val="006600"/>
                </a:solidFill>
                <a:latin typeface="Lucida Sans" pitchFamily="34" charset="0"/>
              </a:rPr>
              <a:t>Posture</a:t>
            </a:r>
            <a:r>
              <a:rPr lang="es-AR" sz="2800" b="1" dirty="0" smtClean="0">
                <a:solidFill>
                  <a:srgbClr val="006600"/>
                </a:solidFill>
                <a:latin typeface="Lucida Sans" pitchFamily="34" charset="0"/>
              </a:rPr>
              <a:t>.</a:t>
            </a:r>
          </a:p>
          <a:p>
            <a:pPr marL="2106613" indent="-1830388">
              <a:lnSpc>
                <a:spcPct val="140000"/>
              </a:lnSpc>
              <a:buClr>
                <a:srgbClr val="C26100"/>
              </a:buClr>
              <a:buSzPct val="150000"/>
            </a:pPr>
            <a:r>
              <a:rPr lang="es-AR" sz="2800" b="1" dirty="0" err="1" smtClean="0">
                <a:solidFill>
                  <a:srgbClr val="006600"/>
                </a:solidFill>
                <a:latin typeface="Lucida Sans" pitchFamily="34" charset="0"/>
              </a:rPr>
              <a:t>Accesing</a:t>
            </a:r>
            <a:r>
              <a:rPr lang="es-AR" sz="2800" b="1" dirty="0" smtClean="0">
                <a:solidFill>
                  <a:srgbClr val="006600"/>
                </a:solidFill>
                <a:latin typeface="Lucida Sans" pitchFamily="34" charset="0"/>
              </a:rPr>
              <a:t> </a:t>
            </a:r>
            <a:r>
              <a:rPr lang="es-AR" sz="2800" b="1" dirty="0" err="1" smtClean="0">
                <a:solidFill>
                  <a:srgbClr val="006600"/>
                </a:solidFill>
                <a:latin typeface="Lucida Sans" pitchFamily="34" charset="0"/>
              </a:rPr>
              <a:t>Cues</a:t>
            </a:r>
            <a:r>
              <a:rPr lang="es-AR" sz="2800" b="1" dirty="0" smtClean="0">
                <a:solidFill>
                  <a:srgbClr val="006600"/>
                </a:solidFill>
                <a:latin typeface="Lucida Sans" pitchFamily="34" charset="0"/>
              </a:rPr>
              <a:t>.</a:t>
            </a:r>
          </a:p>
          <a:p>
            <a:pPr marL="2106613" indent="-1830388">
              <a:lnSpc>
                <a:spcPct val="140000"/>
              </a:lnSpc>
              <a:buClr>
                <a:srgbClr val="C26100"/>
              </a:buClr>
              <a:buSzPct val="150000"/>
            </a:pPr>
            <a:r>
              <a:rPr lang="es-AR" sz="2800" b="1" dirty="0" err="1" smtClean="0">
                <a:solidFill>
                  <a:srgbClr val="006600"/>
                </a:solidFill>
                <a:latin typeface="Lucida Sans" pitchFamily="34" charset="0"/>
              </a:rPr>
              <a:t>Gestures</a:t>
            </a:r>
            <a:r>
              <a:rPr lang="es-AR" sz="2800" b="1" dirty="0" smtClean="0">
                <a:solidFill>
                  <a:srgbClr val="006600"/>
                </a:solidFill>
                <a:latin typeface="Lucida Sans" pitchFamily="34" charset="0"/>
              </a:rPr>
              <a:t>.</a:t>
            </a:r>
          </a:p>
          <a:p>
            <a:pPr marL="2106613" indent="-1830388">
              <a:lnSpc>
                <a:spcPct val="140000"/>
              </a:lnSpc>
              <a:buClr>
                <a:srgbClr val="C26100"/>
              </a:buClr>
              <a:buSzPct val="150000"/>
            </a:pPr>
            <a:r>
              <a:rPr lang="es-AR" sz="2800" b="1" dirty="0" err="1" smtClean="0">
                <a:solidFill>
                  <a:srgbClr val="006600"/>
                </a:solidFill>
                <a:latin typeface="Lucida Sans" pitchFamily="34" charset="0"/>
              </a:rPr>
              <a:t>Eye</a:t>
            </a:r>
            <a:r>
              <a:rPr lang="es-AR" sz="2800" b="1" dirty="0" smtClean="0">
                <a:solidFill>
                  <a:srgbClr val="006600"/>
                </a:solidFill>
                <a:latin typeface="Lucida Sans" pitchFamily="34" charset="0"/>
              </a:rPr>
              <a:t> </a:t>
            </a:r>
            <a:r>
              <a:rPr lang="es-AR" sz="2800" b="1" dirty="0" err="1" smtClean="0">
                <a:solidFill>
                  <a:srgbClr val="006600"/>
                </a:solidFill>
                <a:latin typeface="Lucida Sans" pitchFamily="34" charset="0"/>
              </a:rPr>
              <a:t>Movements</a:t>
            </a:r>
            <a:r>
              <a:rPr lang="es-AR" sz="2800" b="1" dirty="0" smtClean="0">
                <a:solidFill>
                  <a:srgbClr val="006600"/>
                </a:solidFill>
                <a:latin typeface="Lucida Sans" pitchFamily="34" charset="0"/>
              </a:rPr>
              <a:t>.</a:t>
            </a:r>
          </a:p>
          <a:p>
            <a:pPr marL="2106613" indent="-1830388">
              <a:lnSpc>
                <a:spcPct val="140000"/>
              </a:lnSpc>
              <a:buClr>
                <a:srgbClr val="C26100"/>
              </a:buClr>
              <a:buSzPct val="150000"/>
            </a:pPr>
            <a:r>
              <a:rPr lang="es-AR" sz="2800" b="1" dirty="0" err="1" smtClean="0">
                <a:solidFill>
                  <a:srgbClr val="006600"/>
                </a:solidFill>
                <a:latin typeface="Lucida Sans" pitchFamily="34" charset="0"/>
              </a:rPr>
              <a:t>Languaje</a:t>
            </a:r>
            <a:r>
              <a:rPr lang="es-AR" sz="2800" b="1" dirty="0" smtClean="0">
                <a:solidFill>
                  <a:srgbClr val="006600"/>
                </a:solidFill>
                <a:latin typeface="Lucida Sans" pitchFamily="34" charset="0"/>
              </a:rPr>
              <a:t> </a:t>
            </a:r>
            <a:r>
              <a:rPr lang="es-AR" sz="2800" b="1" dirty="0" err="1" smtClean="0">
                <a:solidFill>
                  <a:srgbClr val="006600"/>
                </a:solidFill>
                <a:latin typeface="Lucida Sans" pitchFamily="34" charset="0"/>
              </a:rPr>
              <a:t>patterns</a:t>
            </a:r>
            <a:endParaRPr lang="es-AR" sz="2800" b="1" dirty="0">
              <a:solidFill>
                <a:srgbClr val="006600"/>
              </a:solidFill>
              <a:latin typeface="Lucida Sans" pitchFamily="34" charset="0"/>
            </a:endParaRPr>
          </a:p>
          <a:p>
            <a:pPr marL="2106613" indent="-1830388">
              <a:lnSpc>
                <a:spcPct val="140000"/>
              </a:lnSpc>
              <a:buClr>
                <a:srgbClr val="C26100"/>
              </a:buClr>
              <a:buSzPct val="150000"/>
            </a:pPr>
            <a:endParaRPr lang="es-AR" sz="1400" b="1" dirty="0">
              <a:solidFill>
                <a:srgbClr val="006600"/>
              </a:solidFill>
              <a:latin typeface="Lucida Sans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43898" y="1500174"/>
            <a:ext cx="4528696" cy="4013406"/>
          </a:xfrm>
          <a:prstGeom prst="rect">
            <a:avLst/>
          </a:prstGeom>
          <a:noFill/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06613" indent="-1295400">
              <a:lnSpc>
                <a:spcPct val="140000"/>
              </a:lnSpc>
              <a:buClr>
                <a:srgbClr val="C26100"/>
              </a:buClr>
              <a:buSzPct val="150000"/>
            </a:pPr>
            <a:r>
              <a:rPr lang="es-AR" sz="2800" b="1" dirty="0" smtClean="0">
                <a:solidFill>
                  <a:srgbClr val="006600"/>
                </a:solidFill>
                <a:latin typeface="Lucida Sans" pitchFamily="34" charset="0"/>
              </a:rPr>
              <a:t>B.A.G.E.L.</a:t>
            </a:r>
          </a:p>
          <a:p>
            <a:pPr marL="2106613" indent="-1933575">
              <a:lnSpc>
                <a:spcPct val="140000"/>
              </a:lnSpc>
              <a:buClr>
                <a:srgbClr val="C26100"/>
              </a:buClr>
              <a:buSzPct val="150000"/>
            </a:pPr>
            <a:r>
              <a:rPr lang="es-AR" sz="2800" b="1" dirty="0" smtClean="0">
                <a:solidFill>
                  <a:srgbClr val="006600"/>
                </a:solidFill>
                <a:latin typeface="Lucida Sans" pitchFamily="34" charset="0"/>
              </a:rPr>
              <a:t>-Postura Corporal</a:t>
            </a:r>
          </a:p>
          <a:p>
            <a:pPr marL="2106613" indent="-1933575">
              <a:lnSpc>
                <a:spcPct val="140000"/>
              </a:lnSpc>
              <a:buClr>
                <a:srgbClr val="C26100"/>
              </a:buClr>
              <a:buSzPct val="150000"/>
            </a:pPr>
            <a:r>
              <a:rPr lang="es-AR" sz="2800" b="1" dirty="0" smtClean="0">
                <a:solidFill>
                  <a:srgbClr val="006600"/>
                </a:solidFill>
                <a:latin typeface="Lucida Sans" pitchFamily="34" charset="0"/>
              </a:rPr>
              <a:t>-Claves de acceso.</a:t>
            </a:r>
          </a:p>
          <a:p>
            <a:pPr marL="2106613" indent="-1933575">
              <a:lnSpc>
                <a:spcPct val="140000"/>
              </a:lnSpc>
              <a:buClr>
                <a:srgbClr val="C26100"/>
              </a:buClr>
              <a:buSzPct val="150000"/>
            </a:pPr>
            <a:r>
              <a:rPr lang="es-AR" sz="2800" b="1" dirty="0" smtClean="0">
                <a:solidFill>
                  <a:srgbClr val="006600"/>
                </a:solidFill>
                <a:latin typeface="Lucida Sans" pitchFamily="34" charset="0"/>
              </a:rPr>
              <a:t>-Gestos.</a:t>
            </a:r>
          </a:p>
          <a:p>
            <a:pPr marL="2106613" indent="-1933575">
              <a:lnSpc>
                <a:spcPct val="140000"/>
              </a:lnSpc>
              <a:buClr>
                <a:srgbClr val="C26100"/>
              </a:buClr>
              <a:buSzPct val="150000"/>
            </a:pPr>
            <a:r>
              <a:rPr lang="es-AR" sz="2800" b="1" dirty="0" smtClean="0">
                <a:solidFill>
                  <a:srgbClr val="006600"/>
                </a:solidFill>
                <a:latin typeface="Lucida Sans" pitchFamily="34" charset="0"/>
              </a:rPr>
              <a:t>-</a:t>
            </a:r>
            <a:r>
              <a:rPr lang="es-AR" sz="2800" b="1" dirty="0" smtClean="0">
                <a:solidFill>
                  <a:srgbClr val="006600"/>
                </a:solidFill>
                <a:latin typeface="Lucida Sans" pitchFamily="34" charset="0"/>
              </a:rPr>
              <a:t>M</a:t>
            </a:r>
            <a:r>
              <a:rPr lang="es-AR" sz="2800" b="1" dirty="0" smtClean="0">
                <a:solidFill>
                  <a:srgbClr val="006600"/>
                </a:solidFill>
                <a:latin typeface="Lucida Sans" pitchFamily="34" charset="0"/>
              </a:rPr>
              <a:t>ovimiento oculares.</a:t>
            </a:r>
            <a:endParaRPr lang="es-AR" sz="2800" b="1" dirty="0" smtClean="0">
              <a:solidFill>
                <a:srgbClr val="006600"/>
              </a:solidFill>
              <a:latin typeface="Lucida Sans" pitchFamily="34" charset="0"/>
            </a:endParaRPr>
          </a:p>
          <a:p>
            <a:pPr marL="2106613" indent="-1933575">
              <a:lnSpc>
                <a:spcPct val="140000"/>
              </a:lnSpc>
              <a:buClr>
                <a:srgbClr val="C26100"/>
              </a:buClr>
              <a:buSzPct val="150000"/>
            </a:pPr>
            <a:r>
              <a:rPr lang="es-AR" sz="2800" b="1" dirty="0" smtClean="0">
                <a:solidFill>
                  <a:srgbClr val="006600"/>
                </a:solidFill>
                <a:latin typeface="Lucida Sans" pitchFamily="34" charset="0"/>
              </a:rPr>
              <a:t>-Patrones de lenguaje</a:t>
            </a:r>
            <a:endParaRPr lang="es-AR" sz="2400" b="1" dirty="0">
              <a:solidFill>
                <a:srgbClr val="006600"/>
              </a:solidFill>
              <a:latin typeface="Lucida Sans" pitchFamily="34" charset="0"/>
            </a:endParaRPr>
          </a:p>
          <a:p>
            <a:pPr marL="2106613" indent="-403225">
              <a:lnSpc>
                <a:spcPct val="140000"/>
              </a:lnSpc>
              <a:buClr>
                <a:srgbClr val="C26100"/>
              </a:buClr>
              <a:buSzPct val="150000"/>
            </a:pPr>
            <a:endParaRPr lang="es-AR" sz="1400" b="1" dirty="0">
              <a:solidFill>
                <a:srgbClr val="006600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3"/>
          <p:cNvSpPr txBox="1">
            <a:spLocks noChangeArrowheads="1"/>
          </p:cNvSpPr>
          <p:nvPr/>
        </p:nvSpPr>
        <p:spPr bwMode="auto">
          <a:xfrm>
            <a:off x="762000" y="533400"/>
            <a:ext cx="7848600" cy="584775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Lucida Sans" pitchFamily="34" charset="0"/>
                <a:cs typeface="Times New Roman" pitchFamily="18" charset="0"/>
              </a:rPr>
              <a:t>MODELO BAGEL</a:t>
            </a:r>
            <a:endParaRPr lang="es-AR" sz="3200" b="1" dirty="0">
              <a:solidFill>
                <a:srgbClr val="CC3300"/>
              </a:solidFill>
              <a:latin typeface="Lucida Sans" pitchFamily="34" charset="0"/>
              <a:cs typeface="Times New Roman" pitchFamily="18" charset="0"/>
            </a:endParaRPr>
          </a:p>
        </p:txBody>
      </p:sp>
      <p:sp>
        <p:nvSpPr>
          <p:cNvPr id="10244" name="AutoShape 11"/>
          <p:cNvSpPr>
            <a:spLocks noChangeArrowheads="1"/>
          </p:cNvSpPr>
          <p:nvPr/>
        </p:nvSpPr>
        <p:spPr bwMode="auto">
          <a:xfrm>
            <a:off x="1068239" y="1598617"/>
            <a:ext cx="4246689" cy="477994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071538" y="1500174"/>
            <a:ext cx="6572296" cy="4013406"/>
          </a:xfrm>
          <a:prstGeom prst="rect">
            <a:avLst/>
          </a:prstGeom>
          <a:noFill/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06613" indent="-1295400">
              <a:lnSpc>
                <a:spcPct val="140000"/>
              </a:lnSpc>
              <a:buClr>
                <a:srgbClr val="C26100"/>
              </a:buClr>
              <a:buSzPct val="150000"/>
            </a:pPr>
            <a:r>
              <a:rPr lang="es-AR" sz="2800" b="1" dirty="0" smtClean="0">
                <a:solidFill>
                  <a:srgbClr val="006600"/>
                </a:solidFill>
                <a:latin typeface="Lucida Sans" pitchFamily="34" charset="0"/>
              </a:rPr>
              <a:t>B.A.G.E.L.</a:t>
            </a:r>
          </a:p>
          <a:p>
            <a:pPr marL="2106613" indent="-1933575">
              <a:lnSpc>
                <a:spcPct val="140000"/>
              </a:lnSpc>
              <a:buClr>
                <a:srgbClr val="C26100"/>
              </a:buClr>
              <a:buSzPct val="150000"/>
            </a:pPr>
            <a:r>
              <a:rPr lang="es-AR" sz="2800" b="1" dirty="0" smtClean="0">
                <a:solidFill>
                  <a:srgbClr val="006600"/>
                </a:solidFill>
                <a:latin typeface="Lucida Sans" pitchFamily="34" charset="0"/>
              </a:rPr>
              <a:t>-Postura Corporal</a:t>
            </a:r>
          </a:p>
          <a:p>
            <a:pPr marL="2106613" indent="-1933575">
              <a:lnSpc>
                <a:spcPct val="140000"/>
              </a:lnSpc>
              <a:buClr>
                <a:srgbClr val="C26100"/>
              </a:buClr>
              <a:buSzPct val="150000"/>
            </a:pPr>
            <a:r>
              <a:rPr lang="es-AR" sz="2800" b="1" dirty="0" smtClean="0">
                <a:solidFill>
                  <a:srgbClr val="006600"/>
                </a:solidFill>
                <a:latin typeface="Lucida Sans" pitchFamily="34" charset="0"/>
              </a:rPr>
              <a:t>-Claves de acceso: Fisiología</a:t>
            </a:r>
          </a:p>
          <a:p>
            <a:pPr marL="2106613" indent="-1933575">
              <a:lnSpc>
                <a:spcPct val="140000"/>
              </a:lnSpc>
              <a:buClr>
                <a:srgbClr val="C26100"/>
              </a:buClr>
              <a:buSzPct val="150000"/>
            </a:pPr>
            <a:r>
              <a:rPr lang="es-AR" sz="2800" b="1" dirty="0" smtClean="0">
                <a:solidFill>
                  <a:srgbClr val="006600"/>
                </a:solidFill>
                <a:latin typeface="Lucida Sans" pitchFamily="34" charset="0"/>
              </a:rPr>
              <a:t>-Gestos.</a:t>
            </a:r>
          </a:p>
          <a:p>
            <a:pPr marL="2106613" indent="-1933575">
              <a:lnSpc>
                <a:spcPct val="140000"/>
              </a:lnSpc>
              <a:buClr>
                <a:srgbClr val="C26100"/>
              </a:buClr>
              <a:buSzPct val="150000"/>
            </a:pPr>
            <a:r>
              <a:rPr lang="es-AR" sz="2800" b="1" dirty="0" smtClean="0">
                <a:solidFill>
                  <a:srgbClr val="006600"/>
                </a:solidFill>
                <a:latin typeface="Lucida Sans" pitchFamily="34" charset="0"/>
              </a:rPr>
              <a:t>-</a:t>
            </a:r>
            <a:r>
              <a:rPr lang="es-AR" sz="2800" b="1" dirty="0" smtClean="0">
                <a:solidFill>
                  <a:srgbClr val="006600"/>
                </a:solidFill>
                <a:latin typeface="Lucida Sans" pitchFamily="34" charset="0"/>
              </a:rPr>
              <a:t>M</a:t>
            </a:r>
            <a:r>
              <a:rPr lang="es-AR" sz="2800" b="1" dirty="0" smtClean="0">
                <a:solidFill>
                  <a:srgbClr val="006600"/>
                </a:solidFill>
                <a:latin typeface="Lucida Sans" pitchFamily="34" charset="0"/>
              </a:rPr>
              <a:t>ovimiento oculares.</a:t>
            </a:r>
            <a:endParaRPr lang="es-AR" sz="2800" b="1" dirty="0" smtClean="0">
              <a:solidFill>
                <a:srgbClr val="006600"/>
              </a:solidFill>
              <a:latin typeface="Lucida Sans" pitchFamily="34" charset="0"/>
            </a:endParaRPr>
          </a:p>
          <a:p>
            <a:pPr marL="2106613" indent="-1933575">
              <a:lnSpc>
                <a:spcPct val="140000"/>
              </a:lnSpc>
              <a:buClr>
                <a:srgbClr val="C26100"/>
              </a:buClr>
              <a:buSzPct val="150000"/>
            </a:pPr>
            <a:r>
              <a:rPr lang="es-AR" sz="2800" b="1" dirty="0" smtClean="0">
                <a:solidFill>
                  <a:srgbClr val="006600"/>
                </a:solidFill>
                <a:latin typeface="Lucida Sans" pitchFamily="34" charset="0"/>
              </a:rPr>
              <a:t>-Patrones de lenguaje</a:t>
            </a:r>
            <a:endParaRPr lang="es-AR" sz="2400" b="1" dirty="0">
              <a:solidFill>
                <a:srgbClr val="006600"/>
              </a:solidFill>
              <a:latin typeface="Lucida Sans" pitchFamily="34" charset="0"/>
            </a:endParaRPr>
          </a:p>
          <a:p>
            <a:pPr marL="2106613" indent="-403225">
              <a:lnSpc>
                <a:spcPct val="140000"/>
              </a:lnSpc>
              <a:buClr>
                <a:srgbClr val="C26100"/>
              </a:buClr>
              <a:buSzPct val="150000"/>
            </a:pPr>
            <a:endParaRPr lang="es-AR" sz="1400" b="1" dirty="0">
              <a:solidFill>
                <a:srgbClr val="006600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2214546" y="857232"/>
            <a:ext cx="6643734" cy="580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aiandra GD" pitchFamily="34" charset="0"/>
                <a:cs typeface="Times New Roman" pitchFamily="18" charset="0"/>
              </a:rPr>
              <a:t>PROGRAMACIÓN: </a:t>
            </a:r>
            <a:endParaRPr lang="es-E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aiandra GD" pitchFamily="34" charset="0"/>
              <a:cs typeface="Times New Roman" pitchFamily="18" charset="0"/>
            </a:endParaRPr>
          </a:p>
          <a:p>
            <a:pPr indent="534988" algn="just">
              <a:spcBef>
                <a:spcPct val="50000"/>
              </a:spcBef>
            </a:pPr>
            <a:r>
              <a:rPr lang="es-ES" sz="2400" dirty="0" smtClean="0">
                <a:latin typeface="Verdana" pitchFamily="34" charset="0"/>
              </a:rPr>
              <a:t>Se refiere a las maneras que podemos escoger para organizar nuestras ideas y acciones a fin de producir resultados.</a:t>
            </a:r>
          </a:p>
          <a:p>
            <a:pPr indent="534988" algn="just">
              <a:spcBef>
                <a:spcPct val="50000"/>
              </a:spcBef>
            </a:pPr>
            <a:r>
              <a:rPr lang="es-VE" sz="2400" dirty="0" smtClean="0">
                <a:latin typeface="Verdana" pitchFamily="34" charset="0"/>
              </a:rPr>
              <a:t>El comportamiento se debe a mapas y creencias mentales elaborados a partir de filtros  de la historia personal, cultura, momento histórico, experiencias y aprendizajes </a:t>
            </a:r>
            <a:r>
              <a:rPr lang="es-ES" sz="2400" dirty="0" smtClean="0">
                <a:latin typeface="Verdana" pitchFamily="34" charset="0"/>
              </a:rPr>
              <a:t>e usamos el lenguaje para ordenar nuestros pensamientos y conducta, y para comunicarnos con los demás.</a:t>
            </a:r>
            <a:endParaRPr lang="es-ES" sz="2400" dirty="0">
              <a:latin typeface="Verdana" pitchFamily="34" charset="0"/>
            </a:endParaRPr>
          </a:p>
          <a:p>
            <a:pPr algn="just">
              <a:spcBef>
                <a:spcPct val="50000"/>
              </a:spcBef>
            </a:pPr>
            <a:endParaRPr lang="es-ES" sz="1700" b="1" dirty="0">
              <a:latin typeface="Maiandra GD" pitchFamily="34" charset="0"/>
            </a:endParaRPr>
          </a:p>
          <a:p>
            <a:pPr algn="just">
              <a:spcBef>
                <a:spcPct val="50000"/>
              </a:spcBef>
            </a:pPr>
            <a:endParaRPr lang="es-ES" sz="1700" b="1" dirty="0">
              <a:latin typeface="Maiandra GD" pitchFamily="34" charset="0"/>
              <a:cs typeface="Times New Roman" pitchFamily="18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642910" y="857232"/>
            <a:ext cx="1071570" cy="5018450"/>
            <a:chOff x="500034" y="857232"/>
            <a:chExt cx="1071570" cy="5018450"/>
          </a:xfrm>
        </p:grpSpPr>
        <p:sp>
          <p:nvSpPr>
            <p:cNvPr id="6" name="5 Rectángulo"/>
            <p:cNvSpPr/>
            <p:nvPr/>
          </p:nvSpPr>
          <p:spPr>
            <a:xfrm>
              <a:off x="500034" y="4429132"/>
              <a:ext cx="107157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8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Bad Seed" pitchFamily="2" charset="0"/>
                </a:rPr>
                <a:t>L</a:t>
              </a:r>
              <a:endParaRPr lang="es-E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d Seed" pitchFamily="2" charset="0"/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500034" y="2643182"/>
              <a:ext cx="857256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8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Bad Seed" pitchFamily="2" charset="0"/>
                </a:rPr>
                <a:t>N</a:t>
              </a:r>
              <a:endParaRPr lang="es-E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d Seed" pitchFamily="2" charset="0"/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500034" y="857232"/>
              <a:ext cx="857256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8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Bad Seed" pitchFamily="2" charset="0"/>
                </a:rPr>
                <a:t>P</a:t>
              </a:r>
              <a:endParaRPr lang="es-E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d Seed" pitchFamily="2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 advTm="40766">
    <p:dissolve/>
    <p:sndAc>
      <p:stSnd>
        <p:snd r:embed="rId3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50143" t="32522" r="2174"/>
          <a:stretch>
            <a:fillRect/>
          </a:stretch>
        </p:blipFill>
        <p:spPr bwMode="auto">
          <a:xfrm>
            <a:off x="318573" y="428604"/>
            <a:ext cx="8539707" cy="611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62000" y="533400"/>
            <a:ext cx="7848600" cy="584775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Lucida Sans" pitchFamily="34" charset="0"/>
                <a:cs typeface="Times New Roman" pitchFamily="18" charset="0"/>
              </a:rPr>
              <a:t>MODELO BAGEL: Postura Corporal</a:t>
            </a:r>
            <a:endParaRPr lang="es-AR" sz="3200" b="1" dirty="0">
              <a:solidFill>
                <a:srgbClr val="CC3300"/>
              </a:solidFill>
              <a:latin typeface="Lucida Sans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2168" t="32522" r="50003"/>
          <a:stretch>
            <a:fillRect/>
          </a:stretch>
        </p:blipFill>
        <p:spPr bwMode="auto">
          <a:xfrm>
            <a:off x="357158" y="571480"/>
            <a:ext cx="8358190" cy="597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62000" y="533400"/>
            <a:ext cx="7848600" cy="584775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Lucida Sans" pitchFamily="34" charset="0"/>
                <a:cs typeface="Times New Roman" pitchFamily="18" charset="0"/>
              </a:rPr>
              <a:t>MODELO BAGEL: Postura Corporal</a:t>
            </a:r>
            <a:endParaRPr lang="es-AR" sz="3200" b="1" dirty="0">
              <a:solidFill>
                <a:srgbClr val="CC3300"/>
              </a:solidFill>
              <a:latin typeface="Lucida Sans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2168" t="2258" r="81551" b="68910"/>
          <a:stretch>
            <a:fillRect/>
          </a:stretch>
        </p:blipFill>
        <p:spPr bwMode="auto">
          <a:xfrm>
            <a:off x="456117" y="1290661"/>
            <a:ext cx="4615949" cy="413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2000" y="533400"/>
            <a:ext cx="7848600" cy="584775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Lucida Sans" pitchFamily="34" charset="0"/>
                <a:cs typeface="Times New Roman" pitchFamily="18" charset="0"/>
              </a:rPr>
              <a:t>MODELO BAGEL: Postura Corporal</a:t>
            </a:r>
            <a:endParaRPr lang="es-AR" sz="3200" b="1" dirty="0">
              <a:solidFill>
                <a:srgbClr val="CC3300"/>
              </a:solidFill>
              <a:latin typeface="Lucida Sans" pitchFamily="34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2168" t="33748" r="81551"/>
          <a:stretch>
            <a:fillRect/>
          </a:stretch>
        </p:blipFill>
        <p:spPr bwMode="auto">
          <a:xfrm>
            <a:off x="5253038" y="285728"/>
            <a:ext cx="3105176" cy="639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18546" t="2258" r="65511" b="73204"/>
          <a:stretch>
            <a:fillRect/>
          </a:stretch>
        </p:blipFill>
        <p:spPr bwMode="auto">
          <a:xfrm>
            <a:off x="4151848" y="1857364"/>
            <a:ext cx="449211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762000" y="533400"/>
            <a:ext cx="7848600" cy="584775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Lucida Sans" pitchFamily="34" charset="0"/>
                <a:cs typeface="Times New Roman" pitchFamily="18" charset="0"/>
              </a:rPr>
              <a:t>MODELO BAGEL: Postura Corporal</a:t>
            </a:r>
            <a:endParaRPr lang="es-AR" sz="3200" b="1" dirty="0">
              <a:solidFill>
                <a:srgbClr val="CC3300"/>
              </a:solidFill>
              <a:latin typeface="Lucida Sans" pitchFamily="34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18546" t="33953" r="65511"/>
          <a:stretch>
            <a:fillRect/>
          </a:stretch>
        </p:blipFill>
        <p:spPr bwMode="auto">
          <a:xfrm>
            <a:off x="678535" y="357166"/>
            <a:ext cx="3036209" cy="636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2000" y="533400"/>
            <a:ext cx="7848600" cy="584775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Lucida Sans" pitchFamily="34" charset="0"/>
                <a:cs typeface="Times New Roman" pitchFamily="18" charset="0"/>
              </a:rPr>
              <a:t>MODELO BAGEL: Postura Corporal</a:t>
            </a:r>
            <a:endParaRPr lang="es-AR" sz="3200" b="1" dirty="0">
              <a:solidFill>
                <a:srgbClr val="CC3300"/>
              </a:solidFill>
              <a:latin typeface="Lucida Sans" pitchFamily="34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34054" t="2258" r="49278" b="64821"/>
          <a:stretch>
            <a:fillRect/>
          </a:stretch>
        </p:blipFill>
        <p:spPr bwMode="auto">
          <a:xfrm>
            <a:off x="4429124" y="1857364"/>
            <a:ext cx="378621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34054" t="34158" r="49278"/>
          <a:stretch>
            <a:fillRect/>
          </a:stretch>
        </p:blipFill>
        <p:spPr bwMode="auto">
          <a:xfrm>
            <a:off x="357158" y="142852"/>
            <a:ext cx="3286148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62000" y="533400"/>
            <a:ext cx="7848600" cy="584775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Lucida Sans" pitchFamily="34" charset="0"/>
                <a:cs typeface="Times New Roman" pitchFamily="18" charset="0"/>
              </a:rPr>
              <a:t>MODELO BAGEL: Postura Corporal</a:t>
            </a:r>
            <a:endParaRPr lang="es-AR" sz="3200" b="1" dirty="0">
              <a:solidFill>
                <a:srgbClr val="CC3300"/>
              </a:solidFill>
              <a:latin typeface="Lucida Sans" pitchFamily="34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49997" t="33747" r="34060"/>
          <a:stretch>
            <a:fillRect/>
          </a:stretch>
        </p:blipFill>
        <p:spPr bwMode="auto">
          <a:xfrm>
            <a:off x="5020137" y="214290"/>
            <a:ext cx="3123763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49997" t="2258" r="34060" b="66252"/>
          <a:stretch>
            <a:fillRect/>
          </a:stretch>
        </p:blipFill>
        <p:spPr bwMode="auto">
          <a:xfrm>
            <a:off x="357158" y="1500174"/>
            <a:ext cx="421484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762000" y="533400"/>
            <a:ext cx="7848600" cy="584775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Lucida Sans" pitchFamily="34" charset="0"/>
                <a:cs typeface="Times New Roman" pitchFamily="18" charset="0"/>
              </a:rPr>
              <a:t>MODELO BAGEL: Postura Corporal</a:t>
            </a:r>
            <a:endParaRPr lang="es-AR" sz="3200" b="1" dirty="0">
              <a:solidFill>
                <a:srgbClr val="CC3300"/>
              </a:solidFill>
              <a:latin typeface="Lucida Sans" pitchFamily="34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65843" t="2258" r="18214" b="63580"/>
          <a:stretch>
            <a:fillRect/>
          </a:stretch>
        </p:blipFill>
        <p:spPr bwMode="auto">
          <a:xfrm>
            <a:off x="4572000" y="1857364"/>
            <a:ext cx="3806168" cy="41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65843" t="33748" r="18214"/>
          <a:stretch>
            <a:fillRect/>
          </a:stretch>
        </p:blipFill>
        <p:spPr bwMode="auto">
          <a:xfrm>
            <a:off x="571504" y="252247"/>
            <a:ext cx="3071802" cy="646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2000" y="533400"/>
            <a:ext cx="7848600" cy="584775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Lucida Sans" pitchFamily="34" charset="0"/>
                <a:cs typeface="Times New Roman" pitchFamily="18" charset="0"/>
              </a:rPr>
              <a:t>MODELO BAGEL: Postura Corporal</a:t>
            </a:r>
            <a:endParaRPr lang="es-AR" sz="3200" b="1" dirty="0">
              <a:solidFill>
                <a:srgbClr val="CC3300"/>
              </a:solidFill>
              <a:latin typeface="Lucida Sans" pitchFamily="34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81883" t="2258" r="2174" b="69115"/>
          <a:stretch>
            <a:fillRect/>
          </a:stretch>
        </p:blipFill>
        <p:spPr bwMode="auto">
          <a:xfrm>
            <a:off x="292863" y="1714488"/>
            <a:ext cx="463632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81883" t="33938" r="2174"/>
          <a:stretch>
            <a:fillRect/>
          </a:stretch>
        </p:blipFill>
        <p:spPr bwMode="auto">
          <a:xfrm>
            <a:off x="5264220" y="152867"/>
            <a:ext cx="3093994" cy="649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85720" y="272457"/>
            <a:ext cx="7848600" cy="584775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Lucida Sans" pitchFamily="34" charset="0"/>
                <a:cs typeface="Times New Roman" pitchFamily="18" charset="0"/>
              </a:rPr>
              <a:t>MODELO BAGEL</a:t>
            </a:r>
            <a:endParaRPr lang="es-AR" sz="3200" b="1" dirty="0">
              <a:solidFill>
                <a:srgbClr val="CC3300"/>
              </a:solidFill>
              <a:latin typeface="Lucida Sans" pitchFamily="34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04800" y="908050"/>
            <a:ext cx="8610600" cy="54864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381000" y="1260475"/>
            <a:ext cx="29718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3246438" algn="l"/>
              </a:tabLst>
            </a:pPr>
            <a:r>
              <a:rPr lang="en-US" sz="1800" b="1">
                <a:solidFill>
                  <a:srgbClr val="000080"/>
                </a:solidFill>
                <a:latin typeface="Lucida Sans" pitchFamily="34" charset="0"/>
                <a:cs typeface="Times New Roman" pitchFamily="18" charset="0"/>
              </a:rPr>
              <a:t>                                                                                                        </a:t>
            </a:r>
            <a:endParaRPr lang="es-AR" sz="1800" b="1">
              <a:solidFill>
                <a:srgbClr val="000080"/>
              </a:solidFill>
              <a:latin typeface="Lucida Sans" pitchFamily="34" charset="0"/>
              <a:cs typeface="Times New Roman" pitchFamily="18" charset="0"/>
            </a:endParaRP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Cabeza hacia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adelante.                      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 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Hombros hacia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arriba. </a:t>
            </a:r>
            <a:endParaRPr lang="en-US" sz="1800" b="1">
              <a:solidFill>
                <a:srgbClr val="006600"/>
              </a:solidFill>
              <a:latin typeface="Lucida Sans" pitchFamily="34" charset="0"/>
              <a:cs typeface="Times New Roman" pitchFamily="18" charset="0"/>
            </a:endParaRPr>
          </a:p>
          <a:p>
            <a:pPr>
              <a:tabLst>
                <a:tab pos="3246438" algn="l"/>
              </a:tabLst>
            </a:pPr>
            <a:r>
              <a:rPr lang="en-US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	</a:t>
            </a: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Se señala los ojos.      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Gesticula mucho y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hacia afuera. Movi-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mientos rápidos</a:t>
            </a:r>
            <a:r>
              <a:rPr lang="en-US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 y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manos muy móviles</a:t>
            </a:r>
            <a:r>
              <a:rPr lang="es-AR" sz="1800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.</a:t>
            </a: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 	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Parado apoya el </a:t>
            </a:r>
            <a:endParaRPr lang="en-US" sz="1800" b="1">
              <a:solidFill>
                <a:srgbClr val="006600"/>
              </a:solidFill>
              <a:latin typeface="Lucida Sans" pitchFamily="34" charset="0"/>
              <a:cs typeface="Times New Roman" pitchFamily="18" charset="0"/>
            </a:endParaRPr>
          </a:p>
          <a:p>
            <a:pPr>
              <a:tabLst>
                <a:tab pos="3246438" algn="l"/>
              </a:tabLst>
            </a:pPr>
            <a:r>
              <a:rPr lang="en-US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peso del </a:t>
            </a: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cuerpo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en el metatarso. </a:t>
            </a:r>
            <a:endParaRPr lang="en-US" sz="1800" b="1">
              <a:solidFill>
                <a:srgbClr val="006600"/>
              </a:solidFill>
              <a:latin typeface="Lucida Sans" pitchFamily="34" charset="0"/>
              <a:cs typeface="Times New Roman" pitchFamily="18" charset="0"/>
            </a:endParaRP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Se sienta</a:t>
            </a:r>
            <a:r>
              <a:rPr lang="en-US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 </a:t>
            </a: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en el 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borde de </a:t>
            </a:r>
            <a:r>
              <a:rPr lang="en-US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la </a:t>
            </a: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silla.</a:t>
            </a:r>
            <a:r>
              <a:rPr lang="en-US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 </a:t>
            </a:r>
            <a:endParaRPr lang="es-AR" sz="1800" b="1">
              <a:solidFill>
                <a:srgbClr val="006600"/>
              </a:solidFill>
              <a:latin typeface="Lucida Sans" pitchFamily="34" charset="0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2971800" y="908050"/>
            <a:ext cx="0" cy="54864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s-VE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6096000" y="908050"/>
            <a:ext cx="0" cy="54864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s-VE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096000" y="260350"/>
            <a:ext cx="2819400" cy="579438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Lucida Sans" pitchFamily="34" charset="0"/>
              </a:rPr>
              <a:t>FISIOLOGÍA</a:t>
            </a:r>
            <a:endParaRPr lang="es-AR" b="1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304800" y="1484313"/>
            <a:ext cx="861060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s-VE"/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3048000" y="1108075"/>
            <a:ext cx="39624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3246438" algn="l"/>
              </a:tabLst>
            </a:pPr>
            <a:endParaRPr lang="en-US" sz="1800" b="1">
              <a:solidFill>
                <a:srgbClr val="000080"/>
              </a:solidFill>
              <a:latin typeface="Lucida Sans" pitchFamily="34" charset="0"/>
              <a:cs typeface="Times New Roman" pitchFamily="18" charset="0"/>
            </a:endParaRPr>
          </a:p>
          <a:p>
            <a:pPr>
              <a:tabLst>
                <a:tab pos="3246438" algn="l"/>
              </a:tabLst>
            </a:pPr>
            <a:r>
              <a:rPr lang="en-US" sz="1800" b="1">
                <a:solidFill>
                  <a:srgbClr val="000080"/>
                </a:solidFill>
                <a:latin typeface="Lucida Sans" pitchFamily="34" charset="0"/>
                <a:cs typeface="Times New Roman" pitchFamily="18" charset="0"/>
              </a:rPr>
              <a:t>                                                                                                         </a:t>
            </a:r>
            <a:endParaRPr lang="es-AR" sz="1800" b="1">
              <a:solidFill>
                <a:srgbClr val="000080"/>
              </a:solidFill>
              <a:latin typeface="Lucida Sans" pitchFamily="34" charset="0"/>
              <a:cs typeface="Times New Roman" pitchFamily="18" charset="0"/>
            </a:endParaRP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Cabeza hacia atrás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o inclinada.	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 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Hombros en posición</a:t>
            </a:r>
            <a:endParaRPr lang="en-US" sz="1800" b="1">
              <a:solidFill>
                <a:srgbClr val="006600"/>
              </a:solidFill>
              <a:latin typeface="Lucida Sans" pitchFamily="34" charset="0"/>
              <a:cs typeface="Times New Roman" pitchFamily="18" charset="0"/>
            </a:endParaRP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intermedia.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 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Se señala la zona de	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las orejas. </a:t>
            </a:r>
            <a:endParaRPr lang="en-US" sz="1800" b="1">
              <a:solidFill>
                <a:srgbClr val="006600"/>
              </a:solidFill>
              <a:latin typeface="Lucida Sans" pitchFamily="34" charset="0"/>
              <a:cs typeface="Times New Roman" pitchFamily="18" charset="0"/>
            </a:endParaRP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Se toca labios y barbilla</a:t>
            </a:r>
            <a:r>
              <a:rPr lang="es-AR" sz="1800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.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Inclina la cabeza.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		</a:t>
            </a:r>
          </a:p>
          <a:p>
            <a:pPr>
              <a:tabLst>
                <a:tab pos="3246438" algn="l"/>
              </a:tabLst>
            </a:pPr>
            <a:endParaRPr lang="en-US" sz="1800" b="1">
              <a:solidFill>
                <a:srgbClr val="006600"/>
              </a:solidFill>
              <a:latin typeface="Lucida Sans" pitchFamily="34" charset="0"/>
              <a:cs typeface="Times New Roman" pitchFamily="18" charset="0"/>
            </a:endParaRP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Se sienta con el                 </a:t>
            </a:r>
            <a:endParaRPr lang="en-US" sz="1800" b="1">
              <a:solidFill>
                <a:srgbClr val="006600"/>
              </a:solidFill>
              <a:latin typeface="Lucida Sans" pitchFamily="34" charset="0"/>
              <a:cs typeface="Times New Roman" pitchFamily="18" charset="0"/>
            </a:endParaRP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cuerpo derecho</a:t>
            </a:r>
            <a:endParaRPr lang="en-US" sz="1800" b="1">
              <a:solidFill>
                <a:srgbClr val="006600"/>
              </a:solidFill>
              <a:latin typeface="Lucida Sans" pitchFamily="34" charset="0"/>
              <a:cs typeface="Times New Roman" pitchFamily="18" charset="0"/>
            </a:endParaRP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o hacia atrás.	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	</a:t>
            </a:r>
          </a:p>
          <a:p>
            <a:pPr>
              <a:tabLst>
                <a:tab pos="3246438" algn="l"/>
              </a:tabLst>
            </a:pPr>
            <a:endParaRPr lang="es-AR" sz="1800" b="1">
              <a:solidFill>
                <a:srgbClr val="006600"/>
              </a:solidFill>
              <a:latin typeface="Lucida Sans" pitchFamily="34" charset="0"/>
            </a:endParaRP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6172200" y="1092200"/>
            <a:ext cx="29718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3246438" algn="l"/>
              </a:tabLst>
            </a:pPr>
            <a:endParaRPr lang="es-AR" sz="1800" b="1">
              <a:solidFill>
                <a:srgbClr val="006600"/>
              </a:solidFill>
              <a:latin typeface="Lucida Sans" pitchFamily="34" charset="0"/>
              <a:cs typeface="Times New Roman" pitchFamily="18" charset="0"/>
            </a:endParaRPr>
          </a:p>
          <a:p>
            <a:pPr>
              <a:tabLst>
                <a:tab pos="3246438" algn="l"/>
              </a:tabLst>
            </a:pPr>
            <a:r>
              <a:rPr lang="en-US" sz="1800" b="1">
                <a:solidFill>
                  <a:srgbClr val="000080"/>
                </a:solidFill>
                <a:latin typeface="Lucida Sans" pitchFamily="34" charset="0"/>
                <a:cs typeface="Times New Roman" pitchFamily="18" charset="0"/>
              </a:rPr>
              <a:t>                                                                                                         </a:t>
            </a:r>
            <a:endParaRPr lang="es-AR" sz="1800" b="1">
              <a:solidFill>
                <a:srgbClr val="000080"/>
              </a:solidFill>
              <a:latin typeface="Lucida Sans" pitchFamily="34" charset="0"/>
              <a:cs typeface="Times New Roman" pitchFamily="18" charset="0"/>
            </a:endParaRP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Cabeza hacia abajo.               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	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 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Hombros hacia abajo.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	            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Gesticula hacia sí 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mismo.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		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		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Pies bien apoyados.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Cuerpo relajado.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	</a:t>
            </a:r>
          </a:p>
          <a:p>
            <a:pPr>
              <a:tabLst>
                <a:tab pos="3246438" algn="l"/>
              </a:tabLst>
            </a:pP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	</a:t>
            </a:r>
          </a:p>
          <a:p>
            <a:pPr>
              <a:tabLst>
                <a:tab pos="3246438" algn="l"/>
              </a:tabLst>
            </a:pPr>
            <a:endParaRPr lang="es-AR" sz="1800" b="1">
              <a:solidFill>
                <a:srgbClr val="006600"/>
              </a:solidFill>
              <a:latin typeface="Lucida Sans" pitchFamily="34" charset="0"/>
            </a:endParaRPr>
          </a:p>
        </p:txBody>
      </p:sp>
      <p:sp>
        <p:nvSpPr>
          <p:cNvPr id="15370" name="Text Box 13"/>
          <p:cNvSpPr txBox="1">
            <a:spLocks noChangeArrowheads="1"/>
          </p:cNvSpPr>
          <p:nvPr/>
        </p:nvSpPr>
        <p:spPr bwMode="auto">
          <a:xfrm>
            <a:off x="533400" y="1052513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CE5104"/>
                </a:solidFill>
                <a:latin typeface="Lucida Sans" pitchFamily="34" charset="0"/>
                <a:cs typeface="Times New Roman" pitchFamily="18" charset="0"/>
              </a:rPr>
              <a:t>V I S U A L</a:t>
            </a:r>
            <a:endParaRPr lang="es-ES" sz="1800" b="1">
              <a:solidFill>
                <a:srgbClr val="CE5104"/>
              </a:solidFill>
              <a:latin typeface="Lucida Sans" pitchFamily="34" charset="0"/>
              <a:cs typeface="Times New Roman" pitchFamily="18" charset="0"/>
            </a:endParaRPr>
          </a:p>
        </p:txBody>
      </p:sp>
      <p:sp>
        <p:nvSpPr>
          <p:cNvPr id="15371" name="Text Box 14"/>
          <p:cNvSpPr txBox="1">
            <a:spLocks noChangeArrowheads="1"/>
          </p:cNvSpPr>
          <p:nvPr/>
        </p:nvSpPr>
        <p:spPr bwMode="auto">
          <a:xfrm>
            <a:off x="3124200" y="1052513"/>
            <a:ext cx="259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CE5104"/>
                </a:solidFill>
                <a:latin typeface="Lucida Sans" pitchFamily="34" charset="0"/>
                <a:cs typeface="Times New Roman" pitchFamily="18" charset="0"/>
              </a:rPr>
              <a:t>A U D I T I V O</a:t>
            </a:r>
            <a:endParaRPr lang="es-ES" sz="1800" b="1">
              <a:solidFill>
                <a:srgbClr val="CE5104"/>
              </a:solidFill>
              <a:latin typeface="Lucida Sans" pitchFamily="34" charset="0"/>
              <a:cs typeface="Times New Roman" pitchFamily="18" charset="0"/>
            </a:endParaRPr>
          </a:p>
        </p:txBody>
      </p:sp>
      <p:sp>
        <p:nvSpPr>
          <p:cNvPr id="15372" name="Text Box 15"/>
          <p:cNvSpPr txBox="1">
            <a:spLocks noChangeArrowheads="1"/>
          </p:cNvSpPr>
          <p:nvPr/>
        </p:nvSpPr>
        <p:spPr bwMode="auto">
          <a:xfrm>
            <a:off x="6172200" y="1052513"/>
            <a:ext cx="259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CE5104"/>
                </a:solidFill>
                <a:latin typeface="Lucida Sans" pitchFamily="34" charset="0"/>
                <a:cs typeface="Times New Roman" pitchFamily="18" charset="0"/>
              </a:rPr>
              <a:t>K I N E S T É S I C O</a:t>
            </a:r>
            <a:endParaRPr lang="es-ES" sz="1800" b="1">
              <a:solidFill>
                <a:srgbClr val="CE5104"/>
              </a:solidFill>
              <a:latin typeface="Lucida Sans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LIC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  <p:bldP spid="100361" grpId="0" autoUpdateAnimBg="0"/>
      <p:bldP spid="10036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85720" y="272457"/>
            <a:ext cx="7848600" cy="584775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Lucida Sans" pitchFamily="34" charset="0"/>
                <a:cs typeface="Times New Roman" pitchFamily="18" charset="0"/>
              </a:rPr>
              <a:t>MODELO BAGEL</a:t>
            </a:r>
            <a:endParaRPr lang="es-AR" sz="3200" b="1" dirty="0">
              <a:solidFill>
                <a:srgbClr val="CC3300"/>
              </a:solidFill>
              <a:latin typeface="Lucida Sans" pitchFamily="34" charset="0"/>
              <a:cs typeface="Times New Roman" pitchFamily="18" charset="0"/>
            </a:endParaRPr>
          </a:p>
        </p:txBody>
      </p:sp>
      <p:sp>
        <p:nvSpPr>
          <p:cNvPr id="16386" name="Text Box 26"/>
          <p:cNvSpPr txBox="1">
            <a:spLocks noChangeArrowheads="1"/>
          </p:cNvSpPr>
          <p:nvPr/>
        </p:nvSpPr>
        <p:spPr bwMode="auto">
          <a:xfrm>
            <a:off x="5867400" y="685800"/>
            <a:ext cx="2921000" cy="579438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Lucida Sans" pitchFamily="34" charset="0"/>
              </a:rPr>
              <a:t>FISIOLOGÍA</a:t>
            </a:r>
            <a:endParaRPr lang="es-AR" sz="3200" b="1">
              <a:solidFill>
                <a:schemeClr val="bg1"/>
              </a:solidFill>
              <a:latin typeface="Futurist" pitchFamily="34" charset="0"/>
            </a:endParaRPr>
          </a:p>
        </p:txBody>
      </p:sp>
      <p:sp>
        <p:nvSpPr>
          <p:cNvPr id="16387" name="Rectangle 27"/>
          <p:cNvSpPr>
            <a:spLocks noChangeArrowheads="1"/>
          </p:cNvSpPr>
          <p:nvPr/>
        </p:nvSpPr>
        <p:spPr bwMode="auto">
          <a:xfrm>
            <a:off x="381000" y="1447800"/>
            <a:ext cx="8458200" cy="22860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16388" name="Line 28"/>
          <p:cNvSpPr>
            <a:spLocks noChangeShapeType="1"/>
          </p:cNvSpPr>
          <p:nvPr/>
        </p:nvSpPr>
        <p:spPr bwMode="auto">
          <a:xfrm>
            <a:off x="2971800" y="1447800"/>
            <a:ext cx="0" cy="22860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s-VE"/>
          </a:p>
        </p:txBody>
      </p:sp>
      <p:sp>
        <p:nvSpPr>
          <p:cNvPr id="16389" name="Line 29"/>
          <p:cNvSpPr>
            <a:spLocks noChangeShapeType="1"/>
          </p:cNvSpPr>
          <p:nvPr/>
        </p:nvSpPr>
        <p:spPr bwMode="auto">
          <a:xfrm>
            <a:off x="5867400" y="1447800"/>
            <a:ext cx="0" cy="22860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s-VE"/>
          </a:p>
        </p:txBody>
      </p:sp>
      <p:sp>
        <p:nvSpPr>
          <p:cNvPr id="16390" name="Line 30"/>
          <p:cNvSpPr>
            <a:spLocks noChangeShapeType="1"/>
          </p:cNvSpPr>
          <p:nvPr/>
        </p:nvSpPr>
        <p:spPr bwMode="auto">
          <a:xfrm>
            <a:off x="381000" y="1981200"/>
            <a:ext cx="845820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s-VE"/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381000" y="2605088"/>
            <a:ext cx="26797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/>
            <a:r>
              <a:rPr lang="es-AR" sz="20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Volumen alto.                 </a:t>
            </a:r>
          </a:p>
          <a:p>
            <a:pPr marL="190500"/>
            <a:r>
              <a:rPr lang="es-AR" sz="20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Velocidad rápida</a:t>
            </a:r>
            <a:r>
              <a:rPr lang="es-AR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.     </a:t>
            </a:r>
            <a:r>
              <a:rPr lang="en-US" sz="1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		</a:t>
            </a:r>
            <a:endParaRPr lang="es-AR" sz="1800" b="1">
              <a:solidFill>
                <a:srgbClr val="006600"/>
              </a:solidFill>
              <a:latin typeface="Lucida Sans" pitchFamily="34" charset="0"/>
            </a:endParaRPr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533400" y="4251325"/>
            <a:ext cx="30638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Alta, rápida y</a:t>
            </a:r>
          </a:p>
          <a:p>
            <a:r>
              <a:rPr lang="es-AR" sz="20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superficial.                   </a:t>
            </a:r>
            <a:r>
              <a:rPr lang="en-US" sz="20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  </a:t>
            </a:r>
            <a:endParaRPr lang="es-AR" sz="2000" b="1">
              <a:solidFill>
                <a:srgbClr val="006600"/>
              </a:solidFill>
              <a:latin typeface="Lucida Sans" pitchFamily="34" charset="0"/>
              <a:cs typeface="Times New Roman" pitchFamily="18" charset="0"/>
            </a:endParaRPr>
          </a:p>
          <a:p>
            <a:r>
              <a:rPr lang="es-AR" sz="20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Puede detenerla             </a:t>
            </a:r>
            <a:endParaRPr lang="en-US" sz="2000" b="1">
              <a:solidFill>
                <a:srgbClr val="006600"/>
              </a:solidFill>
              <a:latin typeface="Lucida Sans" pitchFamily="34" charset="0"/>
              <a:cs typeface="Times New Roman" pitchFamily="18" charset="0"/>
            </a:endParaRPr>
          </a:p>
          <a:p>
            <a:r>
              <a:rPr lang="es-AR" sz="20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para "ver mejor".</a:t>
            </a:r>
          </a:p>
          <a:p>
            <a:endParaRPr lang="es-AR" sz="2000" b="1">
              <a:solidFill>
                <a:srgbClr val="006600"/>
              </a:solidFill>
              <a:latin typeface="Lucida Sans" pitchFamily="34" charset="0"/>
            </a:endParaRPr>
          </a:p>
        </p:txBody>
      </p: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3352800" y="2559050"/>
            <a:ext cx="328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Volumen medio. 	</a:t>
            </a:r>
          </a:p>
          <a:p>
            <a:r>
              <a:rPr lang="es-AR" sz="20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Velocidad media.   </a:t>
            </a:r>
            <a:endParaRPr lang="es-AR" sz="2000" b="1">
              <a:solidFill>
                <a:srgbClr val="006600"/>
              </a:solidFill>
              <a:latin typeface="Lucida Sans" pitchFamily="34" charset="0"/>
            </a:endParaRP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3276600" y="4295775"/>
            <a:ext cx="29876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Intermedia.               </a:t>
            </a:r>
            <a:r>
              <a:rPr lang="en-US" sz="20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     </a:t>
            </a:r>
            <a:r>
              <a:rPr lang="es-AR" sz="20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  </a:t>
            </a:r>
            <a:endParaRPr lang="es-AR" sz="2000" b="1">
              <a:solidFill>
                <a:srgbClr val="006600"/>
              </a:solidFill>
              <a:latin typeface="Lucida Sans" pitchFamily="34" charset="0"/>
              <a:cs typeface="Times New Roman" pitchFamily="18" charset="0"/>
            </a:endParaRPr>
          </a:p>
          <a:p>
            <a:r>
              <a:rPr lang="es-AR" sz="20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Diafragmática.                 </a:t>
            </a:r>
          </a:p>
          <a:p>
            <a:r>
              <a:rPr lang="es-AR" sz="20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A veces suspira.</a:t>
            </a:r>
          </a:p>
          <a:p>
            <a:endParaRPr lang="es-AR" sz="2000" b="1">
              <a:solidFill>
                <a:srgbClr val="006600"/>
              </a:solidFill>
              <a:latin typeface="Lucida Sans" pitchFamily="34" charset="0"/>
            </a:endParaRPr>
          </a:p>
        </p:txBody>
      </p:sp>
      <p:sp>
        <p:nvSpPr>
          <p:cNvPr id="23586" name="Text Box 34"/>
          <p:cNvSpPr txBox="1">
            <a:spLocks noChangeArrowheads="1"/>
          </p:cNvSpPr>
          <p:nvPr/>
        </p:nvSpPr>
        <p:spPr bwMode="auto">
          <a:xfrm>
            <a:off x="6248400" y="2314575"/>
            <a:ext cx="2908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Volumen bajo.            </a:t>
            </a:r>
            <a:endParaRPr lang="en-US" sz="2000" b="1">
              <a:solidFill>
                <a:srgbClr val="006600"/>
              </a:solidFill>
              <a:latin typeface="Lucida Sans" pitchFamily="34" charset="0"/>
              <a:cs typeface="Times New Roman" pitchFamily="18" charset="0"/>
            </a:endParaRPr>
          </a:p>
          <a:p>
            <a:r>
              <a:rPr lang="es-AR" sz="20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Velocidad lenta.</a:t>
            </a:r>
          </a:p>
          <a:p>
            <a:r>
              <a:rPr lang="es-AR" sz="20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Habla “con</a:t>
            </a:r>
            <a:r>
              <a:rPr lang="en-US" sz="20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 </a:t>
            </a:r>
          </a:p>
          <a:p>
            <a:r>
              <a:rPr lang="es-AR" sz="20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sentimiento".</a:t>
            </a:r>
            <a:endParaRPr lang="es-AR" sz="2000" b="1">
              <a:solidFill>
                <a:srgbClr val="006600"/>
              </a:solidFill>
              <a:latin typeface="Lucida Sans" pitchFamily="34" charset="0"/>
            </a:endParaRPr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6308725" y="4343400"/>
            <a:ext cx="3063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Baja, profunda </a:t>
            </a:r>
          </a:p>
          <a:p>
            <a:r>
              <a:rPr lang="es-AR" sz="20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y lenta.         </a:t>
            </a:r>
          </a:p>
          <a:p>
            <a:endParaRPr lang="es-AR" sz="2000" b="1">
              <a:solidFill>
                <a:srgbClr val="006600"/>
              </a:solidFill>
              <a:latin typeface="Lucida Sans" pitchFamily="34" charset="0"/>
            </a:endParaRPr>
          </a:p>
        </p:txBody>
      </p:sp>
      <p:sp>
        <p:nvSpPr>
          <p:cNvPr id="16397" name="Rectangle 39"/>
          <p:cNvSpPr>
            <a:spLocks noChangeArrowheads="1"/>
          </p:cNvSpPr>
          <p:nvPr/>
        </p:nvSpPr>
        <p:spPr bwMode="auto">
          <a:xfrm>
            <a:off x="381000" y="3733800"/>
            <a:ext cx="8458200" cy="22860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16398" name="Line 40"/>
          <p:cNvSpPr>
            <a:spLocks noChangeShapeType="1"/>
          </p:cNvSpPr>
          <p:nvPr/>
        </p:nvSpPr>
        <p:spPr bwMode="auto">
          <a:xfrm>
            <a:off x="2971800" y="3733800"/>
            <a:ext cx="0" cy="22860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s-VE"/>
          </a:p>
        </p:txBody>
      </p:sp>
      <p:sp>
        <p:nvSpPr>
          <p:cNvPr id="16399" name="Line 41"/>
          <p:cNvSpPr>
            <a:spLocks noChangeShapeType="1"/>
          </p:cNvSpPr>
          <p:nvPr/>
        </p:nvSpPr>
        <p:spPr bwMode="auto">
          <a:xfrm>
            <a:off x="5867400" y="3733800"/>
            <a:ext cx="0" cy="22860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s-VE"/>
          </a:p>
        </p:txBody>
      </p:sp>
      <p:sp>
        <p:nvSpPr>
          <p:cNvPr id="16400" name="Text Box 42"/>
          <p:cNvSpPr txBox="1">
            <a:spLocks noChangeArrowheads="1"/>
          </p:cNvSpPr>
          <p:nvPr/>
        </p:nvSpPr>
        <p:spPr bwMode="auto">
          <a:xfrm>
            <a:off x="533400" y="153828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CE5104"/>
                </a:solidFill>
                <a:latin typeface="Lucida Sans" pitchFamily="34" charset="0"/>
                <a:cs typeface="Times New Roman" pitchFamily="18" charset="0"/>
              </a:rPr>
              <a:t>V I S U A L</a:t>
            </a:r>
            <a:endParaRPr lang="es-ES" sz="1800" b="1">
              <a:solidFill>
                <a:srgbClr val="CE5104"/>
              </a:solidFill>
              <a:latin typeface="Lucida Sans" pitchFamily="34" charset="0"/>
              <a:cs typeface="Times New Roman" pitchFamily="18" charset="0"/>
            </a:endParaRPr>
          </a:p>
        </p:txBody>
      </p:sp>
      <p:sp>
        <p:nvSpPr>
          <p:cNvPr id="16401" name="Text Box 43"/>
          <p:cNvSpPr txBox="1">
            <a:spLocks noChangeArrowheads="1"/>
          </p:cNvSpPr>
          <p:nvPr/>
        </p:nvSpPr>
        <p:spPr bwMode="auto">
          <a:xfrm>
            <a:off x="3124200" y="1538288"/>
            <a:ext cx="259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CE5104"/>
                </a:solidFill>
                <a:latin typeface="Lucida Sans" pitchFamily="34" charset="0"/>
                <a:cs typeface="Times New Roman" pitchFamily="18" charset="0"/>
              </a:rPr>
              <a:t>A U D I T I V O</a:t>
            </a:r>
            <a:endParaRPr lang="es-ES" sz="1800" b="1">
              <a:solidFill>
                <a:srgbClr val="CE5104"/>
              </a:solidFill>
              <a:latin typeface="Lucida Sans" pitchFamily="34" charset="0"/>
              <a:cs typeface="Times New Roman" pitchFamily="18" charset="0"/>
            </a:endParaRPr>
          </a:p>
        </p:txBody>
      </p:sp>
      <p:sp>
        <p:nvSpPr>
          <p:cNvPr id="16402" name="Text Box 44"/>
          <p:cNvSpPr txBox="1">
            <a:spLocks noChangeArrowheads="1"/>
          </p:cNvSpPr>
          <p:nvPr/>
        </p:nvSpPr>
        <p:spPr bwMode="auto">
          <a:xfrm>
            <a:off x="6172200" y="15240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CE5104"/>
                </a:solidFill>
                <a:latin typeface="Lucida Sans" pitchFamily="34" charset="0"/>
                <a:cs typeface="Times New Roman" pitchFamily="18" charset="0"/>
              </a:rPr>
              <a:t>K I N E S T É S I C O</a:t>
            </a:r>
            <a:endParaRPr lang="es-ES" sz="1800" b="1">
              <a:solidFill>
                <a:srgbClr val="CE5104"/>
              </a:solidFill>
              <a:latin typeface="Lucida Sans" pitchFamily="34" charset="0"/>
              <a:cs typeface="Times New Roman" pitchFamily="18" charset="0"/>
            </a:endParaRPr>
          </a:p>
        </p:txBody>
      </p:sp>
      <p:sp>
        <p:nvSpPr>
          <p:cNvPr id="16403" name="Text Box 48"/>
          <p:cNvSpPr txBox="1">
            <a:spLocks noChangeArrowheads="1"/>
          </p:cNvSpPr>
          <p:nvPr/>
        </p:nvSpPr>
        <p:spPr bwMode="auto">
          <a:xfrm>
            <a:off x="609600" y="2209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CE5104"/>
                </a:solidFill>
                <a:latin typeface="Lucida Sans" pitchFamily="34" charset="0"/>
                <a:cs typeface="Times New Roman" pitchFamily="18" charset="0"/>
              </a:rPr>
              <a:t>VOZ</a:t>
            </a:r>
            <a:endParaRPr lang="es-ES_tradnl" sz="1800" b="1">
              <a:solidFill>
                <a:srgbClr val="CE5104"/>
              </a:solidFill>
              <a:latin typeface="Lucida Sans" pitchFamily="34" charset="0"/>
              <a:cs typeface="Times New Roman" pitchFamily="18" charset="0"/>
            </a:endParaRPr>
          </a:p>
        </p:txBody>
      </p:sp>
      <p:sp>
        <p:nvSpPr>
          <p:cNvPr id="16404" name="Text Box 49"/>
          <p:cNvSpPr txBox="1">
            <a:spLocks noChangeArrowheads="1"/>
          </p:cNvSpPr>
          <p:nvPr/>
        </p:nvSpPr>
        <p:spPr bwMode="auto">
          <a:xfrm>
            <a:off x="533400" y="38862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CE5104"/>
                </a:solidFill>
                <a:latin typeface="Lucida Sans" pitchFamily="34" charset="0"/>
                <a:cs typeface="Times New Roman" pitchFamily="18" charset="0"/>
              </a:rPr>
              <a:t>RESPIRACION</a:t>
            </a:r>
            <a:endParaRPr lang="es-ES_tradnl"/>
          </a:p>
        </p:txBody>
      </p:sp>
    </p:spTree>
  </p:cSld>
  <p:clrMapOvr>
    <a:masterClrMapping/>
  </p:clrMapOvr>
  <p:transition spd="med">
    <p:dissolve/>
    <p:sndAc>
      <p:stSnd>
        <p:snd r:embed="rId2" name="CLIC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4" grpId="0" autoUpdateAnimBg="0"/>
      <p:bldP spid="23588" grpId="0" autoUpdateAnimBg="0"/>
      <p:bldP spid="23585" grpId="0" autoUpdateAnimBg="0"/>
      <p:bldP spid="23589" grpId="0" autoUpdateAnimBg="0"/>
      <p:bldP spid="23586" grpId="0" autoUpdateAnimBg="0"/>
      <p:bldP spid="2359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642910" y="857232"/>
            <a:ext cx="1071570" cy="5018450"/>
            <a:chOff x="500034" y="857232"/>
            <a:chExt cx="1071570" cy="5018450"/>
          </a:xfrm>
        </p:grpSpPr>
        <p:sp>
          <p:nvSpPr>
            <p:cNvPr id="6" name="5 Rectángulo"/>
            <p:cNvSpPr/>
            <p:nvPr/>
          </p:nvSpPr>
          <p:spPr>
            <a:xfrm>
              <a:off x="500034" y="4429132"/>
              <a:ext cx="107157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8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Bad Seed" pitchFamily="2" charset="0"/>
                </a:rPr>
                <a:t>L</a:t>
              </a:r>
              <a:endParaRPr lang="es-E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d Seed" pitchFamily="2" charset="0"/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500034" y="2643182"/>
              <a:ext cx="857256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8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Bad Seed" pitchFamily="2" charset="0"/>
                </a:rPr>
                <a:t>N</a:t>
              </a:r>
              <a:endParaRPr lang="es-E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d Seed" pitchFamily="2" charset="0"/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500034" y="857232"/>
              <a:ext cx="857256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8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Bad Seed" pitchFamily="2" charset="0"/>
                </a:rPr>
                <a:t>P</a:t>
              </a:r>
              <a:endParaRPr lang="es-E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d Seed" pitchFamily="2" charset="0"/>
              </a:endParaRPr>
            </a:p>
          </p:txBody>
        </p:sp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000232" y="928670"/>
            <a:ext cx="678661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spcBef>
                <a:spcPct val="50000"/>
              </a:spcBef>
            </a:pPr>
            <a:r>
              <a:rPr lang="es-E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iandra GD" pitchFamily="34" charset="0"/>
                <a:cs typeface="Times New Roman" pitchFamily="18" charset="0"/>
              </a:rPr>
              <a:t>NEURO</a:t>
            </a:r>
            <a:r>
              <a:rPr lang="es-E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iandra GD" pitchFamily="34" charset="0"/>
                <a:cs typeface="Times New Roman" pitchFamily="18" charset="0"/>
              </a:rPr>
              <a:t>:</a:t>
            </a:r>
            <a:r>
              <a:rPr lang="es-E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iandra GD" pitchFamily="34" charset="0"/>
              </a:rPr>
              <a:t>	</a:t>
            </a:r>
            <a:endParaRPr lang="es-ES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iandra GD" pitchFamily="34" charset="0"/>
            </a:endParaRPr>
          </a:p>
          <a:p>
            <a:pPr indent="173038"/>
            <a:r>
              <a:rPr lang="es-MX" sz="2400" dirty="0" smtClean="0">
                <a:latin typeface="Verdana" pitchFamily="34" charset="0"/>
              </a:rPr>
              <a:t>El sistema nervioso procesa la información de  los órganos de los sentidos </a:t>
            </a:r>
            <a:r>
              <a:rPr lang="es-MX" sz="2400" dirty="0" smtClean="0">
                <a:latin typeface="Verdana" pitchFamily="34" charset="0"/>
              </a:rPr>
              <a:t>a </a:t>
            </a:r>
            <a:r>
              <a:rPr lang="es-MX" sz="2400" dirty="0" smtClean="0">
                <a:latin typeface="Verdana" pitchFamily="34" charset="0"/>
              </a:rPr>
              <a:t>sensaciones, emociones y procesos internos.</a:t>
            </a:r>
            <a:endParaRPr lang="es-ES" sz="2400" dirty="0" smtClean="0">
              <a:latin typeface="Verdana" pitchFamily="34" charset="0"/>
            </a:endParaRPr>
          </a:p>
          <a:p>
            <a:pPr indent="173038">
              <a:spcBef>
                <a:spcPct val="50000"/>
              </a:spcBef>
            </a:pPr>
            <a:r>
              <a:rPr lang="es-ES" sz="2400" dirty="0" smtClean="0">
                <a:latin typeface="Verdana" pitchFamily="34" charset="0"/>
              </a:rPr>
              <a:t>Todo comportamiento proviene de nuestros procesos neurológicos de visión, audición, olfato, gusto, tacto y sentimiento. </a:t>
            </a:r>
            <a:r>
              <a:rPr lang="es-ES" sz="2400" dirty="0" smtClean="0">
                <a:latin typeface="Verdana" pitchFamily="34" charset="0"/>
              </a:rPr>
              <a:t>Nuestra </a:t>
            </a:r>
            <a:r>
              <a:rPr lang="es-ES" sz="2400" dirty="0" smtClean="0">
                <a:latin typeface="Verdana" pitchFamily="34" charset="0"/>
              </a:rPr>
              <a:t>neurología también cubre las reacciones fisiológicas visibles frente a las ideas y acontecimientos. </a:t>
            </a:r>
            <a:r>
              <a:rPr lang="es-ES" sz="2400" dirty="0" smtClean="0">
                <a:latin typeface="Verdana" pitchFamily="34" charset="0"/>
              </a:rPr>
              <a:t>cuerpo y cerebro forman una unidad inseparable, un ser humano.</a:t>
            </a:r>
          </a:p>
        </p:txBody>
      </p:sp>
    </p:spTree>
    <p:custDataLst>
      <p:tags r:id="rId1"/>
    </p:custDataLst>
  </p:cSld>
  <p:clrMapOvr>
    <a:masterClrMapping/>
  </p:clrMapOvr>
  <p:transition spd="med" advTm="40766">
    <p:dissolve/>
    <p:sndAc>
      <p:stSnd>
        <p:snd r:embed="rId3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3"/>
          <p:cNvSpPr txBox="1">
            <a:spLocks noChangeArrowheads="1"/>
          </p:cNvSpPr>
          <p:nvPr/>
        </p:nvSpPr>
        <p:spPr bwMode="auto">
          <a:xfrm>
            <a:off x="762000" y="533400"/>
            <a:ext cx="7848600" cy="1077218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Lucida Sans" pitchFamily="34" charset="0"/>
                <a:cs typeface="Times New Roman" pitchFamily="18" charset="0"/>
              </a:rPr>
              <a:t>MODELO BAGEL: Movimientos de los ojos</a:t>
            </a:r>
            <a:endParaRPr lang="es-AR" sz="3200" b="1" dirty="0">
              <a:solidFill>
                <a:srgbClr val="CC3300"/>
              </a:solidFill>
              <a:latin typeface="Lucida Sans" pitchFamily="34" charset="0"/>
              <a:cs typeface="Times New Roman" pitchFamily="18" charset="0"/>
            </a:endParaRPr>
          </a:p>
        </p:txBody>
      </p:sp>
      <p:sp>
        <p:nvSpPr>
          <p:cNvPr id="10244" name="AutoShape 11"/>
          <p:cNvSpPr>
            <a:spLocks noChangeArrowheads="1"/>
          </p:cNvSpPr>
          <p:nvPr/>
        </p:nvSpPr>
        <p:spPr bwMode="auto">
          <a:xfrm>
            <a:off x="1068239" y="1598617"/>
            <a:ext cx="4246689" cy="477994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pic>
        <p:nvPicPr>
          <p:cNvPr id="1026" name="Picture 2" descr="C:\Documents and Settings\Administrador\Mis documentos\Mis imágenes\vocacional\todooj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493" y="1599358"/>
            <a:ext cx="5522589" cy="51157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3"/>
          <p:cNvSpPr txBox="1">
            <a:spLocks noChangeArrowheads="1"/>
          </p:cNvSpPr>
          <p:nvPr/>
        </p:nvSpPr>
        <p:spPr bwMode="auto">
          <a:xfrm>
            <a:off x="762000" y="533400"/>
            <a:ext cx="7848600" cy="1077218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Lucida Sans" pitchFamily="34" charset="0"/>
                <a:cs typeface="Times New Roman" pitchFamily="18" charset="0"/>
              </a:rPr>
              <a:t>MODELO BAGEL: </a:t>
            </a:r>
          </a:p>
          <a:p>
            <a:pPr algn="ctr"/>
            <a:r>
              <a:rPr lang="es-AR" sz="3200" b="1" dirty="0" smtClean="0">
                <a:solidFill>
                  <a:schemeClr val="bg1"/>
                </a:solidFill>
                <a:latin typeface="Lucida Sans" pitchFamily="34" charset="0"/>
                <a:cs typeface="Times New Roman" pitchFamily="18" charset="0"/>
              </a:rPr>
              <a:t>Movimientos de los ojos</a:t>
            </a:r>
            <a:endParaRPr lang="es-AR" sz="3200" b="1" dirty="0">
              <a:solidFill>
                <a:srgbClr val="CC3300"/>
              </a:solidFill>
              <a:latin typeface="Lucida Sans" pitchFamily="34" charset="0"/>
              <a:cs typeface="Times New Roman" pitchFamily="18" charset="0"/>
            </a:endParaRPr>
          </a:p>
        </p:txBody>
      </p:sp>
      <p:sp>
        <p:nvSpPr>
          <p:cNvPr id="10244" name="AutoShape 11"/>
          <p:cNvSpPr>
            <a:spLocks noChangeArrowheads="1"/>
          </p:cNvSpPr>
          <p:nvPr/>
        </p:nvSpPr>
        <p:spPr bwMode="auto">
          <a:xfrm>
            <a:off x="1068239" y="1598617"/>
            <a:ext cx="4246689" cy="477994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pic>
        <p:nvPicPr>
          <p:cNvPr id="5" name="4 Imagen" descr="Copia de Imovojos.gif"/>
          <p:cNvPicPr>
            <a:picLocks noChangeAspect="1"/>
          </p:cNvPicPr>
          <p:nvPr/>
        </p:nvPicPr>
        <p:blipFill>
          <a:blip r:embed="rId3"/>
          <a:srcRect r="50448" b="50000"/>
          <a:stretch>
            <a:fillRect/>
          </a:stretch>
        </p:blipFill>
        <p:spPr>
          <a:xfrm>
            <a:off x="1298158" y="1500174"/>
            <a:ext cx="6417114" cy="5219908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26"/>
          <p:cNvSpPr txBox="1">
            <a:spLocks noChangeArrowheads="1"/>
          </p:cNvSpPr>
          <p:nvPr/>
        </p:nvSpPr>
        <p:spPr bwMode="auto">
          <a:xfrm>
            <a:off x="457200" y="1979613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0538" indent="-300038">
              <a:buFontTx/>
              <a:buChar char="•"/>
            </a:pPr>
            <a:r>
              <a:rPr lang="es-AR" sz="2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Piensan en imágenes que representan ideas. </a:t>
            </a:r>
            <a:endParaRPr lang="es-AR" sz="14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1267" name="Text Box 1027"/>
          <p:cNvSpPr txBox="1">
            <a:spLocks noChangeArrowheads="1"/>
          </p:cNvSpPr>
          <p:nvPr/>
        </p:nvSpPr>
        <p:spPr bwMode="auto">
          <a:xfrm>
            <a:off x="76200" y="3048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3400" b="1">
                <a:solidFill>
                  <a:srgbClr val="CC3300"/>
                </a:solidFill>
                <a:latin typeface="Lucida Sans" pitchFamily="34" charset="0"/>
                <a:cs typeface="Times New Roman" pitchFamily="18" charset="0"/>
              </a:rPr>
              <a:t>Proceso de</a:t>
            </a:r>
            <a:r>
              <a:rPr lang="en-US" sz="3400" b="1">
                <a:solidFill>
                  <a:srgbClr val="CC3300"/>
                </a:solidFill>
                <a:latin typeface="Lucida Sans" pitchFamily="34" charset="0"/>
                <a:cs typeface="Times New Roman" pitchFamily="18" charset="0"/>
              </a:rPr>
              <a:t> </a:t>
            </a:r>
            <a:r>
              <a:rPr lang="es-AR" sz="3400" b="1">
                <a:solidFill>
                  <a:srgbClr val="CC3300"/>
                </a:solidFill>
                <a:latin typeface="Lucida Sans" pitchFamily="34" charset="0"/>
                <a:cs typeface="Times New Roman" pitchFamily="18" charset="0"/>
              </a:rPr>
              <a:t>Pensamiento</a:t>
            </a:r>
            <a:endParaRPr lang="es-AR" sz="3400" b="1">
              <a:solidFill>
                <a:srgbClr val="336600"/>
              </a:solidFill>
              <a:latin typeface="Lucida Sans" pitchFamily="34" charset="0"/>
              <a:cs typeface="Times New Roman" pitchFamily="18" charset="0"/>
            </a:endParaRPr>
          </a:p>
        </p:txBody>
      </p:sp>
      <p:sp>
        <p:nvSpPr>
          <p:cNvPr id="11268" name="Text Box 1028"/>
          <p:cNvSpPr txBox="1">
            <a:spLocks noChangeArrowheads="1"/>
          </p:cNvSpPr>
          <p:nvPr/>
        </p:nvSpPr>
        <p:spPr bwMode="auto">
          <a:xfrm>
            <a:off x="609600" y="981075"/>
            <a:ext cx="2438400" cy="619125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3400" b="1">
                <a:solidFill>
                  <a:schemeClr val="bg1"/>
                </a:solidFill>
                <a:latin typeface="Lucida Sans" pitchFamily="34" charset="0"/>
                <a:cs typeface="Times New Roman" pitchFamily="18" charset="0"/>
              </a:rPr>
              <a:t>VISUAL</a:t>
            </a:r>
            <a:endParaRPr lang="es-AR" sz="3400" b="1">
              <a:solidFill>
                <a:schemeClr val="bg1"/>
              </a:solidFill>
              <a:latin typeface="Futurist" pitchFamily="34" charset="0"/>
              <a:cs typeface="Times New Roman" pitchFamily="18" charset="0"/>
            </a:endParaRPr>
          </a:p>
        </p:txBody>
      </p:sp>
      <p:pic>
        <p:nvPicPr>
          <p:cNvPr id="11269" name="Picture 1029" descr="BD0492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38100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Text Box 1030"/>
          <p:cNvSpPr txBox="1">
            <a:spLocks noChangeArrowheads="1"/>
          </p:cNvSpPr>
          <p:nvPr/>
        </p:nvSpPr>
        <p:spPr bwMode="auto">
          <a:xfrm>
            <a:off x="646113" y="2852738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AR" sz="2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  Pueden pensar en varias cosas </a:t>
            </a:r>
          </a:p>
          <a:p>
            <a:r>
              <a:rPr lang="es-AR" sz="2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   al mismo tiempo. </a:t>
            </a:r>
            <a:endParaRPr lang="es-ES_tradnl"/>
          </a:p>
        </p:txBody>
      </p:sp>
      <p:sp>
        <p:nvSpPr>
          <p:cNvPr id="68615" name="Text Box 1031"/>
          <p:cNvSpPr txBox="1">
            <a:spLocks noChangeArrowheads="1"/>
          </p:cNvSpPr>
          <p:nvPr/>
        </p:nvSpPr>
        <p:spPr bwMode="auto">
          <a:xfrm>
            <a:off x="674688" y="41275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01613" indent="-201613">
              <a:buFontTx/>
              <a:buChar char="•"/>
            </a:pPr>
            <a:r>
              <a:rPr lang="es-AR" sz="2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 Hablan y escriben muy rápidamente.</a:t>
            </a:r>
            <a:endParaRPr lang="es-ES_tradnl"/>
          </a:p>
        </p:txBody>
      </p:sp>
      <p:sp>
        <p:nvSpPr>
          <p:cNvPr id="68616" name="Text Box 1032"/>
          <p:cNvSpPr txBox="1">
            <a:spLocks noChangeArrowheads="1"/>
          </p:cNvSpPr>
          <p:nvPr/>
        </p:nvSpPr>
        <p:spPr bwMode="auto">
          <a:xfrm>
            <a:off x="684213" y="4875213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>
              <a:buFontTx/>
              <a:buChar char="•"/>
            </a:pPr>
            <a:r>
              <a:rPr lang="es-AR" sz="2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El poder pensar en varias cosas a la vez les permite hacer varias cosas al mismo tiempo.</a:t>
            </a:r>
            <a:endParaRPr lang="es-ES_tradnl"/>
          </a:p>
        </p:txBody>
      </p:sp>
      <p:sp>
        <p:nvSpPr>
          <p:cNvPr id="11273" name="Rectangle 1033"/>
          <p:cNvSpPr>
            <a:spLocks noChangeArrowheads="1"/>
          </p:cNvSpPr>
          <p:nvPr/>
        </p:nvSpPr>
        <p:spPr bwMode="auto">
          <a:xfrm>
            <a:off x="609600" y="1828800"/>
            <a:ext cx="8153400" cy="4408488"/>
          </a:xfrm>
          <a:prstGeom prst="rect">
            <a:avLst/>
          </a:prstGeom>
          <a:noFill/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</p:spTree>
  </p:cSld>
  <p:clrMapOvr>
    <a:masterClrMapping/>
  </p:clrMapOvr>
  <p:transition spd="med">
    <p:dissolve/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73113" y="1709738"/>
            <a:ext cx="75438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7850" indent="-387350"/>
            <a:endParaRPr lang="en-US" sz="1400" b="1">
              <a:solidFill>
                <a:srgbClr val="006600"/>
              </a:solidFill>
              <a:latin typeface="Arial" charset="0"/>
              <a:cs typeface="Times New Roman" pitchFamily="18" charset="0"/>
            </a:endParaRPr>
          </a:p>
          <a:p>
            <a:pPr marL="577850" indent="-387350">
              <a:buFontTx/>
              <a:buChar char="•"/>
            </a:pPr>
            <a:r>
              <a:rPr lang="es-AR" sz="2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El proceso de pensamiento es ordenado, secuencial y profundo.</a:t>
            </a:r>
            <a:endParaRPr lang="es-AR" sz="16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38200" y="304800"/>
            <a:ext cx="693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3400" b="1">
                <a:solidFill>
                  <a:srgbClr val="CC3300"/>
                </a:solidFill>
                <a:latin typeface="Lucida Sans" pitchFamily="34" charset="0"/>
                <a:cs typeface="Times New Roman" pitchFamily="18" charset="0"/>
              </a:rPr>
              <a:t>Proceso de Pensamiento</a:t>
            </a:r>
            <a:endParaRPr lang="es-AR" sz="3400" b="1">
              <a:solidFill>
                <a:srgbClr val="336600"/>
              </a:solidFill>
              <a:latin typeface="Lucida Sans" pitchFamily="34" charset="0"/>
              <a:cs typeface="Times New Roman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14400" y="914400"/>
            <a:ext cx="2895600" cy="6096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b="1">
                <a:solidFill>
                  <a:schemeClr val="bg1"/>
                </a:solidFill>
                <a:latin typeface="Lucida Sans" pitchFamily="34" charset="0"/>
                <a:cs typeface="Times New Roman" pitchFamily="18" charset="0"/>
              </a:rPr>
              <a:t>AUDITIVO</a:t>
            </a:r>
            <a:endParaRPr lang="es-AR" sz="3400" b="1">
              <a:solidFill>
                <a:schemeClr val="bg1"/>
              </a:solidFill>
              <a:latin typeface="Futurist" pitchFamily="34" charset="0"/>
              <a:cs typeface="Times New Roman" pitchFamily="18" charset="0"/>
            </a:endParaRPr>
          </a:p>
        </p:txBody>
      </p:sp>
      <p:pic>
        <p:nvPicPr>
          <p:cNvPr id="12293" name="Picture 5" descr="EN0020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723900"/>
            <a:ext cx="2133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914400" y="2971800"/>
            <a:ext cx="7543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4650" indent="-374650">
              <a:buFontTx/>
              <a:buChar char="•"/>
            </a:pPr>
            <a:r>
              <a:rPr lang="es-AR" sz="2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Piensan una idea, luego "la mueven" para dar lugar a la siguiente. </a:t>
            </a:r>
            <a:endParaRPr lang="es-ES_tradnl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914400" y="41148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AR" sz="2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  Hacen una cosa por vez. </a:t>
            </a:r>
            <a:endParaRPr lang="es-ES_tradnl"/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914400" y="4784725"/>
            <a:ext cx="7467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>
              <a:buFontTx/>
              <a:buChar char="•"/>
            </a:pPr>
            <a:r>
              <a:rPr lang="es-AR" sz="2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Para expresarse eligen las palabras</a:t>
            </a:r>
            <a:r>
              <a:rPr lang="en-US" sz="2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 </a:t>
            </a:r>
            <a:r>
              <a:rPr lang="es-AR" sz="2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que  representen sus ideas y emociones con  mayor exactitud.</a:t>
            </a:r>
            <a:endParaRPr lang="es-ES_tradnl"/>
          </a:p>
        </p:txBody>
      </p:sp>
      <p:sp>
        <p:nvSpPr>
          <p:cNvPr id="12297" name="Rectangle 12"/>
          <p:cNvSpPr>
            <a:spLocks noChangeArrowheads="1"/>
          </p:cNvSpPr>
          <p:nvPr/>
        </p:nvSpPr>
        <p:spPr bwMode="auto">
          <a:xfrm>
            <a:off x="609600" y="1676400"/>
            <a:ext cx="8153400" cy="4648200"/>
          </a:xfrm>
          <a:prstGeom prst="rect">
            <a:avLst/>
          </a:prstGeom>
          <a:noFill/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</p:spTree>
  </p:cSld>
  <p:clrMapOvr>
    <a:masterClrMapping/>
  </p:clrMapOvr>
  <p:transition spd="med">
    <p:dissolve/>
    <p:sndAc>
      <p:stSnd>
        <p:snd r:embed="rId2" name="CLIC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 autoUpdateAnimBg="0"/>
      <p:bldP spid="69642" grpId="0" autoUpdateAnimBg="0"/>
      <p:bldP spid="6964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09600" y="1935163"/>
            <a:ext cx="79248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0538" indent="-300038"/>
            <a:endParaRPr lang="en-US" sz="1400" b="1">
              <a:solidFill>
                <a:srgbClr val="006600"/>
              </a:solidFill>
              <a:latin typeface="Arial" charset="0"/>
              <a:cs typeface="Times New Roman" pitchFamily="18" charset="0"/>
            </a:endParaRPr>
          </a:p>
          <a:p>
            <a:pPr marL="490538" indent="-300038">
              <a:buFontTx/>
              <a:buChar char="•"/>
            </a:pPr>
            <a:r>
              <a:rPr lang="es-AR" sz="2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Piensan a través de lo que sienten. </a:t>
            </a:r>
            <a:endParaRPr lang="es-AR" sz="14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678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3400" b="1">
                <a:solidFill>
                  <a:srgbClr val="CC3300"/>
                </a:solidFill>
                <a:latin typeface="Lucida Sans" pitchFamily="34" charset="0"/>
                <a:cs typeface="Times New Roman" pitchFamily="18" charset="0"/>
              </a:rPr>
              <a:t>Proceso de Pensamiento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62000" y="1066800"/>
            <a:ext cx="3886200" cy="6096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b="1">
                <a:solidFill>
                  <a:schemeClr val="bg1"/>
                </a:solidFill>
                <a:latin typeface="Lucida Sans" pitchFamily="34" charset="0"/>
                <a:cs typeface="Times New Roman" pitchFamily="18" charset="0"/>
              </a:rPr>
              <a:t>KINESTESICO</a:t>
            </a:r>
            <a:endParaRPr lang="es-AR" sz="3400" b="1">
              <a:solidFill>
                <a:schemeClr val="bg1"/>
              </a:solidFill>
              <a:latin typeface="Futurist" pitchFamily="34" charset="0"/>
              <a:cs typeface="Times New Roman" pitchFamily="18" charset="0"/>
            </a:endParaRPr>
          </a:p>
        </p:txBody>
      </p:sp>
      <p:pic>
        <p:nvPicPr>
          <p:cNvPr id="13317" name="Picture 5" descr="BD0667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6263" y="152400"/>
            <a:ext cx="14557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762000" y="2773363"/>
            <a:ext cx="7315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AR" sz="2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 Se involucran en aquello que hacen.</a:t>
            </a:r>
            <a:endParaRPr lang="es-ES_tradnl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62000" y="3459163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AR" sz="2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 Se motivan participando (formando </a:t>
            </a:r>
          </a:p>
          <a:p>
            <a:r>
              <a:rPr lang="es-AR" sz="2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   parte de) con sus acciones y opiniones. </a:t>
            </a:r>
            <a:endParaRPr lang="es-ES_tradnl"/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762000" y="4602163"/>
            <a:ext cx="8382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4650" indent="-374650">
              <a:buFontTx/>
              <a:buChar char="•"/>
            </a:pPr>
            <a:r>
              <a:rPr lang="es-AR" sz="2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Perciben con mucha facilidad sus</a:t>
            </a:r>
          </a:p>
          <a:p>
            <a:pPr marL="374650" indent="-374650"/>
            <a:r>
              <a:rPr lang="es-AR" sz="2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	estados internos (sensaciones y </a:t>
            </a:r>
          </a:p>
          <a:p>
            <a:pPr marL="374650" indent="-374650"/>
            <a:r>
              <a:rPr lang="es-AR" sz="2800" b="1">
                <a:solidFill>
                  <a:srgbClr val="006600"/>
                </a:solidFill>
                <a:latin typeface="Lucida Sans" pitchFamily="34" charset="0"/>
                <a:cs typeface="Times New Roman" pitchFamily="18" charset="0"/>
              </a:rPr>
              <a:t>	emociones).</a:t>
            </a:r>
            <a:endParaRPr lang="es-ES_tradnl"/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609600" y="1905000"/>
            <a:ext cx="8153400" cy="4191000"/>
          </a:xfrm>
          <a:prstGeom prst="rect">
            <a:avLst/>
          </a:prstGeom>
          <a:noFill/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</p:spTree>
  </p:cSld>
  <p:clrMapOvr>
    <a:masterClrMapping/>
  </p:clrMapOvr>
  <p:transition spd="med">
    <p:dissolve/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866" name="Group 2"/>
          <p:cNvGraphicFramePr>
            <a:graphicFrameLocks noGrp="1"/>
          </p:cNvGraphicFramePr>
          <p:nvPr/>
        </p:nvGraphicFramePr>
        <p:xfrm>
          <a:off x="304800" y="1285860"/>
          <a:ext cx="8610600" cy="5429288"/>
        </p:xfrm>
        <a:graphic>
          <a:graphicData uri="http://schemas.openxmlformats.org/drawingml/2006/table">
            <a:tbl>
              <a:tblPr/>
              <a:tblGrid>
                <a:gridCol w="2152650"/>
                <a:gridCol w="2152650"/>
                <a:gridCol w="2152650"/>
                <a:gridCol w="2152650"/>
              </a:tblGrid>
              <a:tr h="4336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VISUAL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AUDITIVO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KINESTÉSICO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NEUTRAL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56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Imagen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Pantallazo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Aparecer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Mirar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Imaginar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Enfocar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Claro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Brumoso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Perspectiva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Panorama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Apariencia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Esclarecer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Horizonte</a:t>
                      </a:r>
                      <a:endParaRPr kumimoji="0" lang="es-E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ESCUCHAR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Me suena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Mencionar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Me pregunto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Estar a tono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Resonante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Remarcar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Grutar</a:t>
                      </a:r>
                      <a:endParaRPr kumimoji="0" lang="es-MX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Nota falsa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Oral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Hacer eco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Soy todo oídos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Hablar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Oír voces</a:t>
                      </a:r>
                      <a:endParaRPr kumimoji="0" lang="es-E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SENTIR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Cálido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Aburrido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Algo firme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Presionar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Apretar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Frialdad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Estrés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Insensible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Mueve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Adormecido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Tomar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Rudo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Áspero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PENSAR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Decidir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Motivar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Entender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Planificar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Conocer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Considerar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Aconsejar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Deliberar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Desarrollar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Crear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Dirigir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Anticipar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Reprender</a:t>
                      </a:r>
                      <a:endParaRPr kumimoji="0" lang="es-E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762000" y="142852"/>
            <a:ext cx="7848600" cy="954107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chemeClr val="bg1"/>
                </a:solidFill>
                <a:latin typeface="Lucida Sans" pitchFamily="34" charset="0"/>
                <a:cs typeface="Times New Roman" pitchFamily="18" charset="0"/>
              </a:rPr>
              <a:t>MODELO BAGEL: </a:t>
            </a:r>
            <a:r>
              <a:rPr lang="es-VE" sz="2800" b="1" dirty="0" smtClean="0">
                <a:solidFill>
                  <a:schemeClr val="bg1"/>
                </a:solidFill>
                <a:latin typeface="Lucida Sans" pitchFamily="34" charset="0"/>
                <a:cs typeface="Times New Roman" pitchFamily="18" charset="0"/>
              </a:rPr>
              <a:t>ALGUNOS PREDICADOS QUE SE UTILIZAN DE FORMA </a:t>
            </a:r>
            <a:r>
              <a:rPr lang="es-VE" sz="2800" b="1" dirty="0" smtClean="0">
                <a:solidFill>
                  <a:schemeClr val="bg1"/>
                </a:solidFill>
                <a:latin typeface="Lucida Sans" pitchFamily="34" charset="0"/>
                <a:cs typeface="Times New Roman" pitchFamily="18" charset="0"/>
              </a:rPr>
              <a:t>FRECUENTE</a:t>
            </a:r>
          </a:p>
        </p:txBody>
      </p:sp>
    </p:spTree>
  </p:cSld>
  <p:clrMapOvr>
    <a:masterClrMapping/>
  </p:clrMapOvr>
  <p:transition spd="med"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890" name="Group 2"/>
          <p:cNvGraphicFramePr>
            <a:graphicFrameLocks noGrp="1"/>
          </p:cNvGraphicFramePr>
          <p:nvPr/>
        </p:nvGraphicFramePr>
        <p:xfrm>
          <a:off x="304800" y="1397000"/>
          <a:ext cx="8610600" cy="4912360"/>
        </p:xfrm>
        <a:graphic>
          <a:graphicData uri="http://schemas.openxmlformats.org/drawingml/2006/table">
            <a:tbl>
              <a:tblPr/>
              <a:tblGrid>
                <a:gridCol w="2152650"/>
                <a:gridCol w="1962150"/>
                <a:gridCol w="2590800"/>
                <a:gridCol w="19050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VISUAL</a:t>
                      </a:r>
                      <a:endParaRPr kumimoji="0" lang="es-E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AUDITIVO</a:t>
                      </a:r>
                      <a:endParaRPr kumimoji="0" lang="es-ES" sz="1800" b="1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KINESTÉSICO</a:t>
                      </a:r>
                      <a:endParaRPr kumimoji="0" lang="es-ES" sz="1800" b="1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NEUTRAL</a:t>
                      </a:r>
                      <a:endParaRPr kumimoji="0" lang="es-ES" sz="1800" b="1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VER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Mostar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Escena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Observar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Ver la película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Mirar por encima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 </a:t>
                      </a: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primera </a:t>
                      </a: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vista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Ver la vida de color de rosa</a:t>
                      </a:r>
                      <a:endParaRPr kumimoji="0" lang="es-E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ESCUCHAR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Decir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Suena fuerte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Armonía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Te escucho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Eso hará ruido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Prestar oídos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Oídos sordos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Estar al son que más se baila</a:t>
                      </a:r>
                      <a:endParaRPr kumimoji="0" lang="es-E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SENTIR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Emotivo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Sólido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Pesado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Suave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Mullido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Con los pies en la tierra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El corazón en la mano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Estar al sol que más calienta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PENSAR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Amonestar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Activar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Actuar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Comprender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Explicar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MX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Interpretar</a:t>
                      </a:r>
                      <a:endParaRPr kumimoji="0" lang="es-E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762000" y="188877"/>
            <a:ext cx="7848600" cy="954107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chemeClr val="bg1"/>
                </a:solidFill>
                <a:latin typeface="Lucida Sans" pitchFamily="34" charset="0"/>
                <a:cs typeface="Times New Roman" pitchFamily="18" charset="0"/>
              </a:rPr>
              <a:t>MODELO BAGEL: </a:t>
            </a:r>
            <a:r>
              <a:rPr lang="es-VE" sz="2800" b="1" dirty="0" smtClean="0">
                <a:solidFill>
                  <a:schemeClr val="bg1"/>
                </a:solidFill>
                <a:latin typeface="Lucida Sans" pitchFamily="34" charset="0"/>
                <a:cs typeface="Times New Roman" pitchFamily="18" charset="0"/>
              </a:rPr>
              <a:t>ALGUNOS PREDICADOS QUE SE UTILIZAN DE FORMA </a:t>
            </a:r>
            <a:r>
              <a:rPr lang="es-VE" sz="2800" b="1" dirty="0" smtClean="0">
                <a:solidFill>
                  <a:schemeClr val="bg1"/>
                </a:solidFill>
                <a:latin typeface="Lucida Sans" pitchFamily="34" charset="0"/>
                <a:cs typeface="Times New Roman" pitchFamily="18" charset="0"/>
              </a:rPr>
              <a:t>FRECUENTE</a:t>
            </a:r>
          </a:p>
        </p:txBody>
      </p:sp>
    </p:spTree>
  </p:cSld>
  <p:clrMapOvr>
    <a:masterClrMapping/>
  </p:clrMapOvr>
  <p:transition spd="med"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lum bright="-12000" contrast="30000"/>
          </a:blip>
          <a:srcRect l="2744" t="-705" b="117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LIC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dirty="0" smtClean="0">
                <a:latin typeface="Segoe Print" pitchFamily="2" charset="0"/>
              </a:rPr>
              <a:t>ESTAR PENDIENTE DE:</a:t>
            </a:r>
            <a:endParaRPr lang="es-ES" dirty="0" smtClean="0">
              <a:latin typeface="Segoe Print" pitchFamily="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71500" y="16430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s-ES_tradnl" sz="2400" kern="0" dirty="0" smtClean="0">
                <a:latin typeface="Verdana" pitchFamily="34" charset="0"/>
              </a:rPr>
              <a:t>POSTURA GLOBAL, </a:t>
            </a:r>
            <a:r>
              <a:rPr lang="es-ES_tradnl" sz="2400" kern="0" dirty="0" err="1" smtClean="0">
                <a:latin typeface="Verdana" pitchFamily="34" charset="0"/>
              </a:rPr>
              <a:t>Simetr</a:t>
            </a:r>
            <a:r>
              <a:rPr lang="es-ES_tradnl" sz="2400" kern="0" dirty="0" err="1" smtClean="0">
                <a:latin typeface="Verdana" pitchFamily="34" charset="0"/>
              </a:rPr>
              <a:t>ia-asimetria</a:t>
            </a:r>
            <a:r>
              <a:rPr lang="es-ES_tradnl" sz="2400" kern="0" dirty="0" smtClean="0">
                <a:latin typeface="Verdana" pitchFamily="34" charset="0"/>
              </a:rPr>
              <a:t>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s-ES_tradnl" sz="2400" kern="0" dirty="0" smtClean="0">
                <a:latin typeface="Verdana" pitchFamily="34" charset="0"/>
              </a:rPr>
              <a:t>Expresiones y gestos del rostro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s-ES_tradnl" sz="2400" kern="0" dirty="0" err="1" smtClean="0">
                <a:latin typeface="Verdana" pitchFamily="34" charset="0"/>
              </a:rPr>
              <a:t>Fisiologia</a:t>
            </a:r>
            <a:r>
              <a:rPr lang="es-ES_tradnl" sz="2400" kern="0" dirty="0" smtClean="0">
                <a:latin typeface="Verdana" pitchFamily="34" charset="0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s-ES_tradnl" sz="2400" kern="0" dirty="0" smtClean="0">
                <a:latin typeface="Verdana" pitchFamily="34" charset="0"/>
              </a:rPr>
              <a:t>Gestos y ademanes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s-ES_tradnl" sz="2400" kern="0" dirty="0" smtClean="0">
                <a:latin typeface="Verdana" pitchFamily="34" charset="0"/>
              </a:rPr>
              <a:t>Respiración,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s-ES_tradnl" sz="2400" kern="0" dirty="0" smtClean="0">
                <a:latin typeface="Verdana" pitchFamily="34" charset="0"/>
              </a:rPr>
              <a:t>Tono de voz</a:t>
            </a:r>
            <a:endParaRPr lang="es-ES_tradnl" sz="2400" kern="0" dirty="0"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s-ES_tradnl" sz="2800" b="1" kern="0" dirty="0">
              <a:solidFill>
                <a:srgbClr val="0070C0"/>
              </a:solidFill>
              <a:latin typeface="Segoe Print" pitchFamily="2" charset="0"/>
              <a:cs typeface="+mn-cs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LIC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Actitud general</a:t>
            </a:r>
            <a:endParaRPr lang="es-ES" smtClean="0"/>
          </a:p>
        </p:txBody>
      </p:sp>
      <p:pic>
        <p:nvPicPr>
          <p:cNvPr id="286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0308" y="1219200"/>
            <a:ext cx="4765431" cy="2598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867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3016" y="4038600"/>
            <a:ext cx="3562350" cy="2520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8677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4738" y="3886201"/>
            <a:ext cx="2532185" cy="2582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8678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80492" y="1295401"/>
            <a:ext cx="1836127" cy="2354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8679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354" y="1371601"/>
            <a:ext cx="1825869" cy="2354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642910" y="857232"/>
            <a:ext cx="1071570" cy="5018450"/>
            <a:chOff x="500034" y="857232"/>
            <a:chExt cx="1071570" cy="5018450"/>
          </a:xfrm>
        </p:grpSpPr>
        <p:sp>
          <p:nvSpPr>
            <p:cNvPr id="6" name="5 Rectángulo"/>
            <p:cNvSpPr/>
            <p:nvPr/>
          </p:nvSpPr>
          <p:spPr>
            <a:xfrm>
              <a:off x="500034" y="4429132"/>
              <a:ext cx="107157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8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Bad Seed" pitchFamily="2" charset="0"/>
                </a:rPr>
                <a:t>L</a:t>
              </a:r>
              <a:endParaRPr lang="es-E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d Seed" pitchFamily="2" charset="0"/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500034" y="2643182"/>
              <a:ext cx="857256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8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Bad Seed" pitchFamily="2" charset="0"/>
                </a:rPr>
                <a:t>N</a:t>
              </a:r>
              <a:endParaRPr lang="es-E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d Seed" pitchFamily="2" charset="0"/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500034" y="857232"/>
              <a:ext cx="857256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8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Bad Seed" pitchFamily="2" charset="0"/>
                </a:rPr>
                <a:t>P</a:t>
              </a:r>
              <a:endParaRPr lang="es-E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d Seed" pitchFamily="2" charset="0"/>
              </a:endParaRPr>
            </a:p>
          </p:txBody>
        </p:sp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000232" y="1832797"/>
            <a:ext cx="678661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indent="173038"/>
            <a:r>
              <a:rPr lang="es-ES" sz="3200" b="1" dirty="0" smtClean="0">
                <a:ln/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aiandra GD" pitchFamily="34" charset="0"/>
                <a:cs typeface="Times New Roman" pitchFamily="18" charset="0"/>
              </a:rPr>
              <a:t>LINGÜÍSTICA</a:t>
            </a:r>
            <a:r>
              <a:rPr lang="es-ES" sz="3200" b="1" dirty="0" smtClean="0">
                <a:ln/>
                <a:solidFill>
                  <a:srgbClr val="0066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aiandra GD" pitchFamily="34" charset="0"/>
                <a:cs typeface="Times New Roman" pitchFamily="18" charset="0"/>
              </a:rPr>
              <a:t>: </a:t>
            </a:r>
          </a:p>
          <a:p>
            <a:pPr indent="173038"/>
            <a:r>
              <a:rPr lang="es-ES" sz="2400" dirty="0" smtClean="0">
                <a:latin typeface="Verdana" pitchFamily="34" charset="0"/>
              </a:rPr>
              <a:t>porque usamos el lenguaje para ordenar nuestros pensamientos y conducta, y para comunicarnos con los demás </a:t>
            </a:r>
          </a:p>
          <a:p>
            <a:pPr indent="173038"/>
            <a:endParaRPr lang="es-ES" sz="2400" dirty="0" smtClean="0">
              <a:latin typeface="Verdana" pitchFamily="34" charset="0"/>
            </a:endParaRPr>
          </a:p>
          <a:p>
            <a:pPr indent="173038"/>
            <a:r>
              <a:rPr lang="es-MX" sz="2400" dirty="0" smtClean="0">
                <a:latin typeface="Verdana" pitchFamily="34" charset="0"/>
              </a:rPr>
              <a:t>Mediante el lenguaje codificamos, ordenamos y damos significado a las representaciones provenientes de los sistemas neuronales.</a:t>
            </a:r>
            <a:endParaRPr lang="es-ES" sz="2400" dirty="0" smtClean="0">
              <a:latin typeface="Verdana" pitchFamily="34" charset="0"/>
            </a:endParaRPr>
          </a:p>
          <a:p>
            <a:pPr indent="173038"/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40766">
    <p:dissolve/>
    <p:sndAc>
      <p:stSnd>
        <p:snd r:embed="rId3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Proximidad</a:t>
            </a:r>
            <a:endParaRPr lang="es-ES" dirty="0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125">
            <a:off x="428596" y="2000240"/>
            <a:ext cx="2765181" cy="3810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365375"/>
            <a:ext cx="5416062" cy="212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Autodefensa y pose crítica</a:t>
            </a:r>
            <a:endParaRPr lang="es-ES" dirty="0" smtClean="0"/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82062" y="2171700"/>
            <a:ext cx="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VE"/>
          </a:p>
        </p:txBody>
      </p:sp>
      <p:pic>
        <p:nvPicPr>
          <p:cNvPr id="23559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4993"/>
            <a:ext cx="6086179" cy="45029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560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0639" y="1928802"/>
            <a:ext cx="2833361" cy="3903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Autodefensa y pose crítica</a:t>
            </a:r>
            <a:endParaRPr lang="es-ES" dirty="0" smtClean="0"/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82062" y="2171700"/>
            <a:ext cx="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VE"/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643050"/>
            <a:ext cx="2286016" cy="499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4"/>
          <p:cNvPicPr>
            <a:picLocks noChangeAspect="1" noChangeArrowheads="1"/>
          </p:cNvPicPr>
          <p:nvPr/>
        </p:nvPicPr>
        <p:blipFill>
          <a:blip r:embed="rId4"/>
          <a:srcRect r="35164"/>
          <a:stretch>
            <a:fillRect/>
          </a:stretch>
        </p:blipFill>
        <p:spPr bwMode="auto">
          <a:xfrm>
            <a:off x="1000100" y="1357298"/>
            <a:ext cx="4071966" cy="2500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4"/>
          <a:srcRect l="62561"/>
          <a:stretch>
            <a:fillRect/>
          </a:stretch>
        </p:blipFill>
        <p:spPr bwMode="auto">
          <a:xfrm>
            <a:off x="1785918" y="4000504"/>
            <a:ext cx="2351337" cy="2500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Mentiras. .. Mentiras...</a:t>
            </a:r>
            <a:endParaRPr lang="es-ES" smtClean="0"/>
          </a:p>
        </p:txBody>
      </p:sp>
      <p:pic>
        <p:nvPicPr>
          <p:cNvPr id="24580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08" y="1434571"/>
            <a:ext cx="3079498" cy="29231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4581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357298"/>
            <a:ext cx="2591174" cy="34107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4583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96252" y="3429001"/>
            <a:ext cx="3147384" cy="27146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Mentiras. .. Mentiras...</a:t>
            </a:r>
            <a:endParaRPr lang="es-ES" smtClean="0"/>
          </a:p>
        </p:txBody>
      </p:sp>
      <p:pic>
        <p:nvPicPr>
          <p:cNvPr id="24582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50975"/>
            <a:ext cx="1785950" cy="24801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4584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500174"/>
            <a:ext cx="2756924" cy="22986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4585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714752"/>
            <a:ext cx="2794846" cy="23294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Mentiras. .. Mentiras...</a:t>
            </a:r>
            <a:endParaRPr lang="es-ES" smtClean="0"/>
          </a:p>
        </p:txBody>
      </p:sp>
      <p:pic>
        <p:nvPicPr>
          <p:cNvPr id="24579" name="Picture 14"/>
          <p:cNvPicPr>
            <a:picLocks noChangeAspect="1" noChangeArrowheads="1"/>
          </p:cNvPicPr>
          <p:nvPr/>
        </p:nvPicPr>
        <p:blipFill>
          <a:blip r:embed="rId3"/>
          <a:srcRect l="43226" t="31100" b="30143"/>
          <a:stretch>
            <a:fillRect/>
          </a:stretch>
        </p:blipFill>
        <p:spPr bwMode="auto">
          <a:xfrm>
            <a:off x="6286480" y="1894742"/>
            <a:ext cx="2857520" cy="30685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3"/>
          <a:srcRect r="43550" b="64114"/>
          <a:stretch>
            <a:fillRect/>
          </a:stretch>
        </p:blipFill>
        <p:spPr bwMode="auto">
          <a:xfrm>
            <a:off x="0" y="1857364"/>
            <a:ext cx="3143272" cy="31432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/>
          <a:srcRect t="67082" r="40701"/>
          <a:stretch>
            <a:fillRect/>
          </a:stretch>
        </p:blipFill>
        <p:spPr bwMode="auto">
          <a:xfrm>
            <a:off x="3286116" y="2143116"/>
            <a:ext cx="2983211" cy="26050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Desafío</a:t>
            </a:r>
            <a:endParaRPr lang="es-ES" smtClean="0"/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357298"/>
            <a:ext cx="7211907" cy="50841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Desafío</a:t>
            </a:r>
            <a:endParaRPr lang="es-ES" smtClean="0"/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42048"/>
            <a:ext cx="2571768" cy="347290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pic>
        <p:nvPicPr>
          <p:cNvPr id="2970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714488"/>
            <a:ext cx="5938926" cy="30003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18 Grupo"/>
          <p:cNvGrpSpPr/>
          <p:nvPr/>
        </p:nvGrpSpPr>
        <p:grpSpPr>
          <a:xfrm>
            <a:off x="928662" y="1214422"/>
            <a:ext cx="9429816" cy="5245137"/>
            <a:chOff x="928662" y="1214422"/>
            <a:chExt cx="9429816" cy="5245137"/>
          </a:xfrm>
        </p:grpSpPr>
        <p:pic>
          <p:nvPicPr>
            <p:cNvPr id="18" name="17 Imagen" descr="brain_mri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50505"/>
                </a:clrFrom>
                <a:clrTo>
                  <a:srgbClr val="050505">
                    <a:alpha val="0"/>
                  </a:srgbClr>
                </a:clrTo>
              </a:clrChange>
              <a:lum bright="30000"/>
            </a:blip>
            <a:stretch>
              <a:fillRect/>
            </a:stretch>
          </p:blipFill>
          <p:spPr>
            <a:xfrm>
              <a:off x="928662" y="1214422"/>
              <a:ext cx="4214842" cy="5245137"/>
            </a:xfrm>
            <a:prstGeom prst="rect">
              <a:avLst/>
            </a:prstGeom>
          </p:spPr>
        </p:pic>
        <p:grpSp>
          <p:nvGrpSpPr>
            <p:cNvPr id="2" name="Group 16"/>
            <p:cNvGrpSpPr>
              <a:grpSpLocks/>
            </p:cNvGrpSpPr>
            <p:nvPr/>
          </p:nvGrpSpPr>
          <p:grpSpPr bwMode="auto">
            <a:xfrm>
              <a:off x="2173176" y="1350948"/>
              <a:ext cx="8185302" cy="1349376"/>
              <a:chOff x="385" y="1595"/>
              <a:chExt cx="5401" cy="850"/>
            </a:xfrm>
          </p:grpSpPr>
          <p:sp>
            <p:nvSpPr>
              <p:cNvPr id="12299" name="Text Box 5"/>
              <p:cNvSpPr txBox="1">
                <a:spLocks noChangeArrowheads="1"/>
              </p:cNvSpPr>
              <p:nvPr/>
            </p:nvSpPr>
            <p:spPr bwMode="auto">
              <a:xfrm>
                <a:off x="385" y="1611"/>
                <a:ext cx="545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MX" sz="80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Bad Seed" pitchFamily="2" charset="0"/>
                  </a:rPr>
                  <a:t>P</a:t>
                </a:r>
                <a:endParaRPr lang="es-ES" sz="8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Bad Seed" pitchFamily="2" charset="0"/>
                </a:endParaRPr>
              </a:p>
            </p:txBody>
          </p:sp>
          <p:sp>
            <p:nvSpPr>
              <p:cNvPr id="12301" name="Text Box 11"/>
              <p:cNvSpPr txBox="1">
                <a:spLocks noChangeArrowheads="1"/>
              </p:cNvSpPr>
              <p:nvPr/>
            </p:nvSpPr>
            <p:spPr bwMode="auto">
              <a:xfrm>
                <a:off x="1055" y="1595"/>
                <a:ext cx="473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s-ES" sz="20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2173176" y="2961480"/>
              <a:ext cx="7685235" cy="1384301"/>
              <a:chOff x="385" y="2380"/>
              <a:chExt cx="5023" cy="872"/>
            </a:xfrm>
          </p:grpSpPr>
          <p:sp>
            <p:nvSpPr>
              <p:cNvPr id="12296" name="Text Box 6"/>
              <p:cNvSpPr txBox="1">
                <a:spLocks noChangeArrowheads="1"/>
              </p:cNvSpPr>
              <p:nvPr/>
            </p:nvSpPr>
            <p:spPr bwMode="auto">
              <a:xfrm>
                <a:off x="385" y="2418"/>
                <a:ext cx="545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MX" sz="80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Bad Seed" pitchFamily="2" charset="0"/>
                  </a:rPr>
                  <a:t>N</a:t>
                </a:r>
                <a:endParaRPr lang="es-ES" sz="8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Bad Seed" pitchFamily="2" charset="0"/>
                </a:endParaRPr>
              </a:p>
            </p:txBody>
          </p:sp>
          <p:sp>
            <p:nvSpPr>
              <p:cNvPr id="12298" name="Text Box 13"/>
              <p:cNvSpPr txBox="1">
                <a:spLocks noChangeArrowheads="1"/>
              </p:cNvSpPr>
              <p:nvPr/>
            </p:nvSpPr>
            <p:spPr bwMode="auto">
              <a:xfrm>
                <a:off x="1101" y="2380"/>
                <a:ext cx="430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s-ES" sz="20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173176" y="4572012"/>
              <a:ext cx="7202252" cy="1483317"/>
              <a:chOff x="385" y="3043"/>
              <a:chExt cx="4855" cy="982"/>
            </a:xfrm>
          </p:grpSpPr>
          <p:sp>
            <p:nvSpPr>
              <p:cNvPr id="12293" name="Text Box 7"/>
              <p:cNvSpPr txBox="1">
                <a:spLocks noChangeArrowheads="1"/>
              </p:cNvSpPr>
              <p:nvPr/>
            </p:nvSpPr>
            <p:spPr bwMode="auto">
              <a:xfrm>
                <a:off x="385" y="3149"/>
                <a:ext cx="545" cy="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MX" sz="80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Bad Seed" pitchFamily="2" charset="0"/>
                  </a:rPr>
                  <a:t>L</a:t>
                </a:r>
                <a:endParaRPr lang="es-ES" sz="8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Bad Seed" pitchFamily="2" charset="0"/>
                </a:endParaRPr>
              </a:p>
            </p:txBody>
          </p:sp>
          <p:sp>
            <p:nvSpPr>
              <p:cNvPr id="12295" name="Text Box 15"/>
              <p:cNvSpPr txBox="1">
                <a:spLocks noChangeArrowheads="1"/>
              </p:cNvSpPr>
              <p:nvPr/>
            </p:nvSpPr>
            <p:spPr bwMode="auto">
              <a:xfrm>
                <a:off x="1158" y="3043"/>
                <a:ext cx="4082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s-ES" sz="20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17" name="16 Grupo"/>
            <p:cNvGrpSpPr/>
            <p:nvPr/>
          </p:nvGrpSpPr>
          <p:grpSpPr>
            <a:xfrm>
              <a:off x="4178660" y="1643050"/>
              <a:ext cx="5608314" cy="3786214"/>
              <a:chOff x="3214678" y="1643050"/>
              <a:chExt cx="5608314" cy="3786214"/>
            </a:xfrm>
          </p:grpSpPr>
          <p:sp>
            <p:nvSpPr>
              <p:cNvPr id="12" name="11 Rectángulo"/>
              <p:cNvSpPr/>
              <p:nvPr/>
            </p:nvSpPr>
            <p:spPr>
              <a:xfrm>
                <a:off x="3214678" y="1643050"/>
                <a:ext cx="560831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36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aiandra GD" pitchFamily="34" charset="0"/>
                    <a:cs typeface="Times New Roman" pitchFamily="18" charset="0"/>
                  </a:rPr>
                  <a:t>PROGRAMACIÓN</a:t>
                </a:r>
                <a:r>
                  <a:rPr lang="es-ES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aiandra GD" pitchFamily="34" charset="0"/>
                    <a:cs typeface="Times New Roman" pitchFamily="18" charset="0"/>
                  </a:rPr>
                  <a:t> </a:t>
                </a:r>
                <a:endParaRPr lang="es-VE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6" name="15 Rectángulo"/>
              <p:cNvSpPr/>
              <p:nvPr/>
            </p:nvSpPr>
            <p:spPr>
              <a:xfrm>
                <a:off x="3214678" y="4782933"/>
                <a:ext cx="560831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3600" b="1" dirty="0" smtClean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aiandra GD" pitchFamily="34" charset="0"/>
                    <a:cs typeface="Times New Roman" pitchFamily="18" charset="0"/>
                  </a:rPr>
                  <a:t>LINGÜÍSTICA</a:t>
                </a:r>
                <a:r>
                  <a:rPr lang="es-ES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aiandra GD" pitchFamily="34" charset="0"/>
                    <a:cs typeface="Times New Roman" pitchFamily="18" charset="0"/>
                  </a:rPr>
                  <a:t> </a:t>
                </a:r>
                <a:endParaRPr lang="es-VE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5" name="14 Rectángulo"/>
              <p:cNvSpPr/>
              <p:nvPr/>
            </p:nvSpPr>
            <p:spPr>
              <a:xfrm>
                <a:off x="3214678" y="3212991"/>
                <a:ext cx="560831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3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aiandra GD" pitchFamily="34" charset="0"/>
                    <a:cs typeface="Times New Roman" pitchFamily="18" charset="0"/>
                  </a:rPr>
                  <a:t>NEU</a:t>
                </a:r>
                <a:r>
                  <a:rPr lang="es-ES" sz="3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aiandra GD" pitchFamily="34" charset="0"/>
                    <a:cs typeface="Times New Roman" pitchFamily="18" charset="0"/>
                  </a:rPr>
                  <a:t>RO</a:t>
                </a:r>
                <a:r>
                  <a:rPr lang="es-ES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aiandra GD" pitchFamily="34" charset="0"/>
                    <a:cs typeface="Times New Roman" pitchFamily="18" charset="0"/>
                  </a:rPr>
                  <a:t> </a:t>
                </a:r>
                <a:endParaRPr lang="es-VE" dirty="0">
                  <a:solidFill>
                    <a:srgbClr val="0070C0"/>
                  </a:solidFill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spd="med" advTm="38656">
    <p:dissolve/>
    <p:sndAc>
      <p:stSnd>
        <p:snd r:embed="rId4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05435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VE" sz="6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MODELO </a:t>
            </a:r>
            <a:endParaRPr lang="es-VE" sz="60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es-VE" sz="6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 </a:t>
            </a:r>
          </a:p>
          <a:p>
            <a:pPr algn="ctr">
              <a:buNone/>
            </a:pPr>
            <a:r>
              <a:rPr lang="es-VE" sz="6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APRENDIZAJE</a:t>
            </a:r>
            <a:endParaRPr lang="es-VE" sz="6000" dirty="0" smtClean="0"/>
          </a:p>
          <a:p>
            <a:endParaRPr lang="es-VE" dirty="0"/>
          </a:p>
        </p:txBody>
      </p:sp>
    </p:spTree>
  </p:cSld>
  <p:clrMapOvr>
    <a:masterClrMapping/>
  </p:clrMapOvr>
  <p:transition spd="med"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1587488" y="1801992"/>
            <a:ext cx="628654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S" sz="2000" dirty="0"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s-ES" sz="2800" b="1" dirty="0" smtClean="0">
                <a:latin typeface="Maiandra GD" pitchFamily="34" charset="0"/>
              </a:rPr>
              <a:t>INCOMPETENCIA INCONSCIENTE</a:t>
            </a:r>
          </a:p>
          <a:p>
            <a:pPr algn="ctr">
              <a:buFont typeface="Arial" pitchFamily="34" charset="0"/>
              <a:buChar char="•"/>
            </a:pPr>
            <a:endParaRPr lang="es-ES" sz="2800" b="1" dirty="0" smtClean="0">
              <a:latin typeface="Maiandra G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800" b="1" dirty="0" smtClean="0">
                <a:latin typeface="Maiandra GD" pitchFamily="34" charset="0"/>
              </a:rPr>
              <a:t>INCOMPETENCIA CONSCIENTE</a:t>
            </a:r>
          </a:p>
          <a:p>
            <a:pPr>
              <a:buFont typeface="Arial" pitchFamily="34" charset="0"/>
              <a:buChar char="•"/>
            </a:pPr>
            <a:endParaRPr lang="es-ES" sz="2800" b="1" dirty="0">
              <a:latin typeface="Maiandra G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800" b="1" dirty="0">
                <a:latin typeface="Maiandra GD" pitchFamily="34" charset="0"/>
              </a:rPr>
              <a:t>COMPETENCIA </a:t>
            </a:r>
            <a:r>
              <a:rPr lang="es-ES" sz="2800" b="1" dirty="0" smtClean="0">
                <a:latin typeface="Maiandra GD" pitchFamily="34" charset="0"/>
              </a:rPr>
              <a:t>CONSCIENTE</a:t>
            </a:r>
          </a:p>
          <a:p>
            <a:pPr>
              <a:buFont typeface="Arial" pitchFamily="34" charset="0"/>
              <a:buChar char="•"/>
            </a:pPr>
            <a:endParaRPr lang="es-ES" sz="2800" b="1" dirty="0">
              <a:latin typeface="Maiandra G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800" b="1" dirty="0">
                <a:latin typeface="Maiandra GD" pitchFamily="34" charset="0"/>
              </a:rPr>
              <a:t>COMPETENCIA INCONSCIENTE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9729" y="1094090"/>
            <a:ext cx="931875" cy="4832124"/>
            <a:chOff x="705" y="288"/>
            <a:chExt cx="399" cy="1966"/>
          </a:xfrm>
        </p:grpSpPr>
        <p:sp>
          <p:nvSpPr>
            <p:cNvPr id="16392" name="Text Box 2"/>
            <p:cNvSpPr txBox="1">
              <a:spLocks noChangeArrowheads="1"/>
            </p:cNvSpPr>
            <p:nvPr/>
          </p:nvSpPr>
          <p:spPr bwMode="auto">
            <a:xfrm>
              <a:off x="705" y="288"/>
              <a:ext cx="240" cy="1966"/>
            </a:xfrm>
            <a:prstGeom prst="rect">
              <a:avLst/>
            </a:prstGeom>
            <a:solidFill>
              <a:srgbClr val="FFFF99"/>
            </a:solidFill>
            <a:ln w="57150" cmpd="thinThick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ES" sz="2800" b="1" dirty="0">
                  <a:latin typeface="Verdana" pitchFamily="34" charset="0"/>
                </a:rPr>
                <a:t>A</a:t>
              </a:r>
            </a:p>
            <a:p>
              <a:r>
                <a:rPr lang="es-ES" sz="2800" b="1" dirty="0">
                  <a:latin typeface="Verdana" pitchFamily="34" charset="0"/>
                </a:rPr>
                <a:t>P</a:t>
              </a:r>
            </a:p>
            <a:p>
              <a:r>
                <a:rPr lang="es-ES" sz="2800" b="1" dirty="0">
                  <a:latin typeface="Verdana" pitchFamily="34" charset="0"/>
                </a:rPr>
                <a:t>R</a:t>
              </a:r>
            </a:p>
            <a:p>
              <a:r>
                <a:rPr lang="es-ES" sz="2800" b="1" dirty="0">
                  <a:latin typeface="Verdana" pitchFamily="34" charset="0"/>
                </a:rPr>
                <a:t>E</a:t>
              </a:r>
            </a:p>
            <a:p>
              <a:r>
                <a:rPr lang="es-ES" sz="2800" b="1" dirty="0">
                  <a:latin typeface="Verdana" pitchFamily="34" charset="0"/>
                </a:rPr>
                <a:t>N</a:t>
              </a:r>
            </a:p>
            <a:p>
              <a:r>
                <a:rPr lang="es-ES" sz="2800" b="1" dirty="0">
                  <a:latin typeface="Verdana" pitchFamily="34" charset="0"/>
                </a:rPr>
                <a:t>D</a:t>
              </a:r>
            </a:p>
            <a:p>
              <a:r>
                <a:rPr lang="es-ES" sz="2800" b="1" dirty="0">
                  <a:latin typeface="Verdana" pitchFamily="34" charset="0"/>
                </a:rPr>
                <a:t>I</a:t>
              </a:r>
            </a:p>
            <a:p>
              <a:r>
                <a:rPr lang="es-ES" sz="2800" b="1" dirty="0">
                  <a:latin typeface="Verdana" pitchFamily="34" charset="0"/>
                </a:rPr>
                <a:t>Z</a:t>
              </a:r>
            </a:p>
            <a:p>
              <a:r>
                <a:rPr lang="es-ES" sz="2800" b="1" dirty="0">
                  <a:latin typeface="Verdana" pitchFamily="34" charset="0"/>
                </a:rPr>
                <a:t>A</a:t>
              </a:r>
            </a:p>
            <a:p>
              <a:r>
                <a:rPr lang="es-ES" sz="2800" b="1" dirty="0">
                  <a:latin typeface="Verdana" pitchFamily="34" charset="0"/>
                </a:rPr>
                <a:t>J</a:t>
              </a:r>
            </a:p>
            <a:p>
              <a:r>
                <a:rPr lang="es-ES" sz="2800" b="1" dirty="0">
                  <a:latin typeface="Verdana" pitchFamily="34" charset="0"/>
                </a:rPr>
                <a:t>E</a:t>
              </a:r>
            </a:p>
          </p:txBody>
        </p:sp>
        <p:sp>
          <p:nvSpPr>
            <p:cNvPr id="16393" name="Line 3"/>
            <p:cNvSpPr>
              <a:spLocks noChangeShapeType="1"/>
            </p:cNvSpPr>
            <p:nvPr/>
          </p:nvSpPr>
          <p:spPr bwMode="auto">
            <a:xfrm>
              <a:off x="1104" y="384"/>
              <a:ext cx="0" cy="1584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s-VE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858148" y="448033"/>
            <a:ext cx="714380" cy="6124239"/>
            <a:chOff x="4752" y="48"/>
            <a:chExt cx="452" cy="3384"/>
          </a:xfrm>
        </p:grpSpPr>
        <p:sp>
          <p:nvSpPr>
            <p:cNvPr id="16390" name="Text Box 4"/>
            <p:cNvSpPr txBox="1">
              <a:spLocks noChangeArrowheads="1"/>
            </p:cNvSpPr>
            <p:nvPr/>
          </p:nvSpPr>
          <p:spPr bwMode="auto">
            <a:xfrm>
              <a:off x="4896" y="48"/>
              <a:ext cx="308" cy="3384"/>
            </a:xfrm>
            <a:prstGeom prst="rect">
              <a:avLst/>
            </a:prstGeom>
            <a:solidFill>
              <a:srgbClr val="FFFF99"/>
            </a:solidFill>
            <a:ln w="57150" cmpd="thinThick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800" b="1" dirty="0">
                  <a:latin typeface="Verdana" pitchFamily="34" charset="0"/>
                </a:rPr>
                <a:t>D</a:t>
              </a:r>
            </a:p>
            <a:p>
              <a:r>
                <a:rPr lang="es-ES" sz="2800" b="1" dirty="0">
                  <a:latin typeface="Verdana" pitchFamily="34" charset="0"/>
                </a:rPr>
                <a:t>E</a:t>
              </a:r>
            </a:p>
            <a:p>
              <a:r>
                <a:rPr lang="es-ES" sz="2800" b="1" dirty="0">
                  <a:latin typeface="Verdana" pitchFamily="34" charset="0"/>
                </a:rPr>
                <a:t>S</a:t>
              </a:r>
            </a:p>
            <a:p>
              <a:r>
                <a:rPr lang="es-ES" sz="2800" b="1" dirty="0">
                  <a:latin typeface="Verdana" pitchFamily="34" charset="0"/>
                </a:rPr>
                <a:t>A</a:t>
              </a:r>
            </a:p>
            <a:p>
              <a:r>
                <a:rPr lang="es-ES" sz="2800" b="1" dirty="0">
                  <a:latin typeface="Verdana" pitchFamily="34" charset="0"/>
                </a:rPr>
                <a:t>P</a:t>
              </a:r>
            </a:p>
            <a:p>
              <a:r>
                <a:rPr lang="es-ES" sz="2800" b="1" dirty="0">
                  <a:latin typeface="Verdana" pitchFamily="34" charset="0"/>
                </a:rPr>
                <a:t>R</a:t>
              </a:r>
            </a:p>
            <a:p>
              <a:r>
                <a:rPr lang="es-ES" sz="2800" b="1" dirty="0">
                  <a:latin typeface="Verdana" pitchFamily="34" charset="0"/>
                </a:rPr>
                <a:t>E</a:t>
              </a:r>
            </a:p>
            <a:p>
              <a:r>
                <a:rPr lang="es-ES" sz="2800" b="1" dirty="0">
                  <a:latin typeface="Verdana" pitchFamily="34" charset="0"/>
                </a:rPr>
                <a:t>N</a:t>
              </a:r>
            </a:p>
            <a:p>
              <a:r>
                <a:rPr lang="es-ES" sz="2800" b="1" dirty="0">
                  <a:latin typeface="Verdana" pitchFamily="34" charset="0"/>
                </a:rPr>
                <a:t>D</a:t>
              </a:r>
            </a:p>
            <a:p>
              <a:r>
                <a:rPr lang="es-ES" sz="2800" b="1" dirty="0">
                  <a:latin typeface="Verdana" pitchFamily="34" charset="0"/>
                </a:rPr>
                <a:t>I</a:t>
              </a:r>
            </a:p>
            <a:p>
              <a:r>
                <a:rPr lang="es-ES" sz="2800" b="1" dirty="0">
                  <a:latin typeface="Verdana" pitchFamily="34" charset="0"/>
                </a:rPr>
                <a:t>Z</a:t>
              </a:r>
            </a:p>
            <a:p>
              <a:r>
                <a:rPr lang="es-ES" sz="2800" b="1" dirty="0">
                  <a:latin typeface="Verdana" pitchFamily="34" charset="0"/>
                </a:rPr>
                <a:t>A</a:t>
              </a:r>
            </a:p>
            <a:p>
              <a:r>
                <a:rPr lang="es-ES" sz="2800" b="1" dirty="0">
                  <a:latin typeface="Verdana" pitchFamily="34" charset="0"/>
                </a:rPr>
                <a:t>J</a:t>
              </a:r>
            </a:p>
            <a:p>
              <a:r>
                <a:rPr lang="es-ES" sz="2800" b="1" dirty="0">
                  <a:latin typeface="Verdana" pitchFamily="34" charset="0"/>
                </a:rPr>
                <a:t>E</a:t>
              </a:r>
            </a:p>
          </p:txBody>
        </p:sp>
        <p:sp>
          <p:nvSpPr>
            <p:cNvPr id="16391" name="Line 5"/>
            <p:cNvSpPr>
              <a:spLocks noChangeShapeType="1"/>
            </p:cNvSpPr>
            <p:nvPr/>
          </p:nvSpPr>
          <p:spPr bwMode="auto">
            <a:xfrm rot="10800000">
              <a:off x="4752" y="384"/>
              <a:ext cx="29" cy="2822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s-VE"/>
            </a:p>
          </p:txBody>
        </p:sp>
      </p:grpSp>
    </p:spTree>
  </p:cSld>
  <p:clrMapOvr>
    <a:masterClrMapping/>
  </p:clrMapOvr>
  <p:transition spd="med">
    <p:sndAc>
      <p:stSnd>
        <p:snd r:embed="rId2" name="CLIC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 uiExpand="1" build="allAtOnce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1026" name="Picture 2" descr="C:\Documents and Settings\Administrador\Mis documentos\UTF\imagenes\iceberg.bm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7078"/>
          <a:stretch>
            <a:fillRect/>
          </a:stretch>
        </p:blipFill>
        <p:spPr bwMode="auto">
          <a:xfrm>
            <a:off x="428596" y="285752"/>
            <a:ext cx="8394253" cy="63579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contenido" descr="496px-Structural-Iceberg.png"/>
          <p:cNvPicPr>
            <a:picLocks noGrp="1" noChangeAspect="1"/>
          </p:cNvPicPr>
          <p:nvPr>
            <p:ph idx="1"/>
          </p:nvPr>
        </p:nvPicPr>
        <p:blipFill>
          <a:blip r:embed="rId3"/>
          <a:srcRect t="12985" r="7463"/>
          <a:stretch>
            <a:fillRect/>
          </a:stretch>
        </p:blipFill>
        <p:spPr>
          <a:xfrm>
            <a:off x="1071570" y="559084"/>
            <a:ext cx="5286380" cy="6013188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s-VE"/>
          </a:p>
        </p:txBody>
      </p:sp>
      <p:sp>
        <p:nvSpPr>
          <p:cNvPr id="6" name="5 CuadroTexto"/>
          <p:cNvSpPr txBox="1"/>
          <p:nvPr/>
        </p:nvSpPr>
        <p:spPr>
          <a:xfrm>
            <a:off x="6429388" y="1785926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ESTRUCTURA SUPERFICIAL</a:t>
            </a:r>
            <a:endParaRPr lang="es-V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581788" y="5925941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ESTRUCTURA PROFUNDA</a:t>
            </a:r>
            <a:endParaRPr lang="es-V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8|1.6|10.5|1|1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8|1.6|10.5|1|1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8|1.6|10.5|1|1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2|13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896</Words>
  <Application>Microsoft Office PowerPoint</Application>
  <PresentationFormat>Presentación en pantalla (4:3)</PresentationFormat>
  <Paragraphs>383</Paragraphs>
  <Slides>47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Tema de Office</vt:lpstr>
      <vt:lpstr>SESIÓN 3:  P.N.L. ESTADOS INTERNOS.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Mensaje y Metamensaje</vt:lpstr>
      <vt:lpstr>Mensaje y Metamensaje</vt:lpstr>
      <vt:lpstr>Mensaje y Metamensaje</vt:lpstr>
      <vt:lpstr>Mensaje y Metamensaje</vt:lpstr>
      <vt:lpstr>Mensaje y metamensaje</vt:lpstr>
      <vt:lpstr>Mensaje y metamensaje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ESTAR PENDIENTE DE:</vt:lpstr>
      <vt:lpstr>Actitud general</vt:lpstr>
      <vt:lpstr>Proximidad</vt:lpstr>
      <vt:lpstr>Autodefensa y pose crítica</vt:lpstr>
      <vt:lpstr>Autodefensa y pose crítica</vt:lpstr>
      <vt:lpstr>Mentiras. .. Mentiras...</vt:lpstr>
      <vt:lpstr>Mentiras. .. Mentiras...</vt:lpstr>
      <vt:lpstr>Mentiras. .. Mentiras...</vt:lpstr>
      <vt:lpstr>Desafío</vt:lpstr>
      <vt:lpstr>Desafío</vt:lpstr>
    </vt:vector>
  </TitlesOfParts>
  <Company>MagoLujo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3: ESTADOS INTERNOS. MODELO BAGEL</dc:title>
  <dc:creator>Mago</dc:creator>
  <cp:lastModifiedBy>Mago</cp:lastModifiedBy>
  <cp:revision>10</cp:revision>
  <dcterms:created xsi:type="dcterms:W3CDTF">2010-07-08T20:52:43Z</dcterms:created>
  <dcterms:modified xsi:type="dcterms:W3CDTF">2010-07-09T21:00:00Z</dcterms:modified>
</cp:coreProperties>
</file>